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10" r:id="rId2"/>
    <p:sldId id="311" r:id="rId3"/>
    <p:sldId id="312" r:id="rId4"/>
    <p:sldId id="313" r:id="rId5"/>
    <p:sldId id="314" r:id="rId6"/>
    <p:sldId id="326" r:id="rId7"/>
    <p:sldId id="322" r:id="rId8"/>
    <p:sldId id="323" r:id="rId9"/>
    <p:sldId id="324" r:id="rId10"/>
    <p:sldId id="325" r:id="rId11"/>
    <p:sldId id="320" r:id="rId12"/>
    <p:sldId id="321" r:id="rId13"/>
  </p:sldIdLst>
  <p:sldSz cx="12192000" cy="6858000"/>
  <p:notesSz cx="6807200"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FABFCF23-3B69-468F-B69F-88F6DE6A72F2}" styleName="">
    <a:wholeTbl>
      <a:tcTxStyle>
        <a:font>
          <a:latin typeface="+mn-lt"/>
          <a:ea typeface="+mn-ea"/>
          <a:cs typeface="+mn-cs"/>
        </a:font>
        <a:srgbClr val="000000"/>
      </a:tcTxStyle>
      <a:tcStyle>
        <a:tcBdr>
          <a:left>
            <a:ln w="12701" cap="flat" cmpd="sng" algn="ctr">
              <a:solidFill>
                <a:srgbClr val="4BACC6"/>
              </a:solidFill>
              <a:prstDash val="solid"/>
              <a:round/>
              <a:headEnd type="none" w="med" len="med"/>
              <a:tailEnd type="none" w="med" len="med"/>
            </a:ln>
          </a:left>
          <a:right>
            <a:ln w="12701" cap="flat" cmpd="sng" algn="ctr">
              <a:solidFill>
                <a:srgbClr val="4BACC6"/>
              </a:solidFill>
              <a:prstDash val="solid"/>
              <a:round/>
              <a:headEnd type="none" w="med" len="med"/>
              <a:tailEnd type="none" w="med" len="med"/>
            </a:ln>
          </a:right>
          <a:top>
            <a:ln w="12701" cap="flat" cmpd="sng" algn="ctr">
              <a:solidFill>
                <a:srgbClr val="4BACC6"/>
              </a:solidFill>
              <a:prstDash val="solid"/>
              <a:round/>
              <a:headEnd type="none" w="med" len="med"/>
              <a:tailEnd type="none" w="med" len="med"/>
            </a:ln>
          </a:top>
          <a:bottom>
            <a:ln w="12701" cap="flat" cmpd="sng" algn="ctr">
              <a:solidFill>
                <a:srgbClr val="4BACC6"/>
              </a:solidFill>
              <a:prstDash val="solid"/>
              <a:round/>
              <a:headEnd type="none" w="med" len="med"/>
              <a:tailEnd type="none" w="med" len="med"/>
            </a:ln>
          </a:bottom>
        </a:tcBdr>
        <a:fill>
          <a:solidFill>
            <a:srgbClr val="FFFFFF"/>
          </a:solidFill>
        </a:fill>
      </a:tcStyle>
    </a:wholeTbl>
    <a:band1H>
      <a:tcStyle>
        <a:tcBdr/>
        <a:fill>
          <a:solidFill>
            <a:srgbClr val="E9F1F5"/>
          </a:solidFill>
        </a:fill>
      </a:tcStyle>
    </a:band1H>
    <a:band1V>
      <a:tcStyle>
        <a:tcBdr/>
        <a:fill>
          <a:solidFill>
            <a:srgbClr val="E9F1F5"/>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4BACC6"/>
              </a:solidFill>
              <a:prstDash val="solid"/>
              <a:round/>
              <a:headEnd type="none" w="med" len="med"/>
              <a:tailEnd type="none" w="med" len="med"/>
            </a:ln>
          </a:top>
        </a:tcBdr>
        <a:fill>
          <a:solidFill>
            <a:srgbClr val="FFFFFF"/>
          </a:solidFill>
        </a:fill>
      </a:tcStyle>
    </a:lastRow>
    <a:firstRow>
      <a:tcTxStyle b="on">
        <a:font>
          <a:latin typeface="+mn-lt"/>
          <a:ea typeface="+mn-ea"/>
          <a:cs typeface="+mn-cs"/>
        </a:font>
        <a:srgbClr val="FFFFFF"/>
      </a:tcTxStyle>
      <a:tcStyle>
        <a:tcBdr/>
        <a:fill>
          <a:solidFill>
            <a:srgbClr val="4BACC6"/>
          </a:solidFill>
        </a:fill>
      </a:tcStyle>
    </a:firstRow>
  </a:tblStyle>
  <a:tblStyle styleId="{7DF18680-E054-41AD-8BC1-D1AEF772440D}"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F1F5"/>
          </a:solidFill>
        </a:fill>
      </a:tcStyle>
    </a:wholeTbl>
    <a:band1H>
      <a:tcStyle>
        <a:tcBdr/>
        <a:fill>
          <a:solidFill>
            <a:srgbClr val="D0E3EA"/>
          </a:solidFill>
        </a:fill>
      </a:tcStyle>
    </a:band1H>
    <a:band2H>
      <a:tcStyle>
        <a:tcBdr/>
      </a:tcStyle>
    </a:band2H>
    <a:band1V>
      <a:tcStyle>
        <a:tcBdr/>
        <a:fill>
          <a:solidFill>
            <a:srgbClr val="D0E3EA"/>
          </a:solidFill>
        </a:fill>
      </a:tcStyle>
    </a:band1V>
    <a:band2V>
      <a:tcStyle>
        <a:tcBdr/>
      </a:tcStyle>
    </a:band2V>
    <a:lastCol>
      <a:tcTxStyle b="on">
        <a:font>
          <a:latin typeface="+mn-lt"/>
          <a:ea typeface="+mn-ea"/>
          <a:cs typeface="+mn-cs"/>
        </a:font>
        <a:srgbClr val="FFFFFF"/>
      </a:tcTxStyle>
      <a:tcStyle>
        <a:tcBdr/>
        <a:fill>
          <a:solidFill>
            <a:srgbClr val="4BACC6"/>
          </a:solidFill>
        </a:fill>
      </a:tcStyle>
    </a:lastCol>
    <a:firstCol>
      <a:tcTxStyle b="on">
        <a:font>
          <a:latin typeface="+mn-lt"/>
          <a:ea typeface="+mn-ea"/>
          <a:cs typeface="+mn-cs"/>
        </a:font>
        <a:srgbClr val="FFFFFF"/>
      </a:tcTxStyle>
      <a:tcStyle>
        <a:tcBdr/>
        <a:fill>
          <a:solidFill>
            <a:srgbClr val="4BACC6"/>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BACC6"/>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BACC6"/>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2" d="100"/>
          <a:sy n="102" d="100"/>
        </p:scale>
        <p:origin x="834" y="10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1"/>
            <a:ext cx="2949787" cy="498696"/>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55833" y="1"/>
            <a:ext cx="2949787" cy="498696"/>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EBA3D981-3074-4865-BDFA-679F3A059838}" type="datetime1">
              <a:rPr lang="en-US"/>
              <a:pPr lvl="0"/>
              <a:t>6/29/2025</a:t>
            </a:fld>
            <a:endParaRPr lang="en-US"/>
          </a:p>
        </p:txBody>
      </p:sp>
      <p:sp>
        <p:nvSpPr>
          <p:cNvPr id="4" name="投影片圖像版面配置區 3"/>
          <p:cNvSpPr>
            <a:spLocks noGrp="1" noRot="1" noChangeAspect="1"/>
          </p:cNvSpPr>
          <p:nvPr>
            <p:ph type="sldImg" idx="2"/>
          </p:nvPr>
        </p:nvSpPr>
        <p:spPr>
          <a:xfrm>
            <a:off x="422275" y="1243013"/>
            <a:ext cx="5962650" cy="3354387"/>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0720" y="4783305"/>
            <a:ext cx="5445760" cy="3913614"/>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55833"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53EC3F8F-0828-4DD9-911E-05EE94125ED6}" type="slidenum">
              <a:t>‹#›</a:t>
            </a:fld>
            <a:endParaRPr lang="en-US"/>
          </a:p>
        </p:txBody>
      </p:sp>
    </p:spTree>
    <p:extLst>
      <p:ext uri="{BB962C8B-B14F-4D97-AF65-F5344CB8AC3E}">
        <p14:creationId xmlns:p14="http://schemas.microsoft.com/office/powerpoint/2010/main" val="3170909110"/>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a:ln w="12701">
            <a:solidFill>
              <a:srgbClr val="000000"/>
            </a:solidFill>
            <a:prstDash val="solid"/>
            <a:miter/>
          </a:ln>
        </p:spPr>
      </p:sp>
      <p:sp>
        <p:nvSpPr>
          <p:cNvPr id="3" name="備忘稿版面配置區 2"/>
          <p:cNvSpPr txBox="1">
            <a:spLocks noGrp="1"/>
          </p:cNvSpPr>
          <p:nvPr>
            <p:ph type="body" sz="quarter" idx="1"/>
          </p:nvPr>
        </p:nvSpPr>
        <p:spPr/>
        <p:txBody>
          <a:bodyPr/>
          <a:lstStyle/>
          <a:p>
            <a:endParaRPr lang="zh-TW" altLang="en-US" dirty="0"/>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40069CA-0467-4AF7-840F-A4B10EA6CB60}" type="slidenum">
              <a:t>1</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CAEF864-DB93-4DAD-A0CE-543251C2DE02}" type="slidenum">
              <a:t>2</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914400" y="2130423"/>
            <a:ext cx="10363196"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828800" y="3886200"/>
            <a:ext cx="8534396"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46009F03-2B51-4975-8D8F-4CE2F5FC90A7}"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45E3867-045C-4194-BCF1-714E49025984}" type="slidenum">
              <a:t>‹#›</a:t>
            </a:fld>
            <a:endParaRPr lang="en-US"/>
          </a:p>
        </p:txBody>
      </p:sp>
    </p:spTree>
    <p:extLst>
      <p:ext uri="{BB962C8B-B14F-4D97-AF65-F5344CB8AC3E}">
        <p14:creationId xmlns:p14="http://schemas.microsoft.com/office/powerpoint/2010/main" val="32684841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D79654D7-DA0B-4EAD-B3D6-17D3A0D7990A}"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F846383-94CD-43ED-86FF-562C1FC40BF7}" type="slidenum">
              <a:t>‹#›</a:t>
            </a:fld>
            <a:endParaRPr lang="en-US"/>
          </a:p>
        </p:txBody>
      </p:sp>
    </p:spTree>
    <p:extLst>
      <p:ext uri="{BB962C8B-B14F-4D97-AF65-F5344CB8AC3E}">
        <p14:creationId xmlns:p14="http://schemas.microsoft.com/office/powerpoint/2010/main" val="108134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8839203" y="274640"/>
            <a:ext cx="27432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609603" y="274640"/>
            <a:ext cx="8026402"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C6D9895C-118A-43EE-8862-E82AFA57960E}"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EB65B74D-FB2C-4A5F-953C-FA55AC67EB0F}" type="slidenum">
              <a:t>‹#›</a:t>
            </a:fld>
            <a:endParaRPr lang="en-US"/>
          </a:p>
        </p:txBody>
      </p:sp>
    </p:spTree>
    <p:extLst>
      <p:ext uri="{BB962C8B-B14F-4D97-AF65-F5344CB8AC3E}">
        <p14:creationId xmlns:p14="http://schemas.microsoft.com/office/powerpoint/2010/main" val="73416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F476AEDD-3F5B-423A-BF9E-60243CAA3A1C}"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8DB0EE0-3E12-4C9C-A04F-9F0D983138EE}" type="slidenum">
              <a:t>‹#›</a:t>
            </a:fld>
            <a:endParaRPr lang="en-US"/>
          </a:p>
        </p:txBody>
      </p:sp>
    </p:spTree>
    <p:extLst>
      <p:ext uri="{BB962C8B-B14F-4D97-AF65-F5344CB8AC3E}">
        <p14:creationId xmlns:p14="http://schemas.microsoft.com/office/powerpoint/2010/main" val="34889307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1B83567-3991-4AD2-ACEA-69296DAA39FC}"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E8B9472-B149-45A1-8CAF-25BEF21745C2}" type="slidenum">
              <a:t>‹#›</a:t>
            </a:fld>
            <a:endParaRPr lang="en-US"/>
          </a:p>
        </p:txBody>
      </p:sp>
    </p:spTree>
    <p:extLst>
      <p:ext uri="{BB962C8B-B14F-4D97-AF65-F5344CB8AC3E}">
        <p14:creationId xmlns:p14="http://schemas.microsoft.com/office/powerpoint/2010/main" val="226113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963082" y="4406905"/>
            <a:ext cx="10363196"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963082" y="2906713"/>
            <a:ext cx="10363196"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1979E5B8-5660-4C0C-91C5-18DEE9C15944}" type="datetime1">
              <a:rPr lang="en-US"/>
              <a:pPr lvl="0"/>
              <a:t>6/29/2025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62C8C2-EA4B-4F7F-A933-D91862458AD6}" type="slidenum">
              <a:t>‹#›</a:t>
            </a:fld>
            <a:endParaRPr lang="en-US"/>
          </a:p>
        </p:txBody>
      </p:sp>
    </p:spTree>
    <p:extLst>
      <p:ext uri="{BB962C8B-B14F-4D97-AF65-F5344CB8AC3E}">
        <p14:creationId xmlns:p14="http://schemas.microsoft.com/office/powerpoint/2010/main" val="362351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609603"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6197602"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3"/>
          <p:cNvSpPr txBox="1">
            <a:spLocks noGrp="1"/>
          </p:cNvSpPr>
          <p:nvPr>
            <p:ph type="dt" sz="half" idx="7"/>
          </p:nvPr>
        </p:nvSpPr>
        <p:spPr/>
        <p:txBody>
          <a:bodyPr/>
          <a:lstStyle>
            <a:lvl1pPr>
              <a:defRPr/>
            </a:lvl1pPr>
          </a:lstStyle>
          <a:p>
            <a:pPr lvl="0"/>
            <a:fld id="{0FDAD57D-149F-4B30-BF48-6FC9C1165827}" type="datetime1">
              <a:rPr lang="en-US"/>
              <a:pPr lvl="0"/>
              <a:t>6/29/2025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D8E2EAAB-3C7D-40A5-A14D-3CB1850CDE45}" type="slidenum">
              <a:t>‹#›</a:t>
            </a:fld>
            <a:endParaRPr lang="en-US"/>
          </a:p>
        </p:txBody>
      </p:sp>
    </p:spTree>
    <p:extLst>
      <p:ext uri="{BB962C8B-B14F-4D97-AF65-F5344CB8AC3E}">
        <p14:creationId xmlns:p14="http://schemas.microsoft.com/office/powerpoint/2010/main" val="136256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609603" y="1535113"/>
            <a:ext cx="5386913"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609603" y="2174872"/>
            <a:ext cx="5386913"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6193368" y="1535113"/>
            <a:ext cx="5389034"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6193368" y="2174872"/>
            <a:ext cx="538903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3"/>
          <p:cNvSpPr txBox="1">
            <a:spLocks noGrp="1"/>
          </p:cNvSpPr>
          <p:nvPr>
            <p:ph type="dt" sz="half" idx="7"/>
          </p:nvPr>
        </p:nvSpPr>
        <p:spPr/>
        <p:txBody>
          <a:bodyPr/>
          <a:lstStyle>
            <a:lvl1pPr>
              <a:defRPr/>
            </a:lvl1pPr>
          </a:lstStyle>
          <a:p>
            <a:pPr lvl="0"/>
            <a:fld id="{81CF2836-6706-4C6B-BF4A-F6695DDABC2C}" type="datetime1">
              <a:rPr lang="en-US"/>
              <a:pPr lvl="0"/>
              <a:t>6/29/2025</a:t>
            </a:fld>
            <a:endParaRPr lang="en-US"/>
          </a:p>
        </p:txBody>
      </p:sp>
      <p:sp>
        <p:nvSpPr>
          <p:cNvPr id="8" name="頁尾版面配置區 4"/>
          <p:cNvSpPr txBox="1">
            <a:spLocks noGrp="1"/>
          </p:cNvSpPr>
          <p:nvPr>
            <p:ph type="ftr" sz="quarter" idx="9"/>
          </p:nvPr>
        </p:nvSpPr>
        <p:spPr/>
        <p:txBody>
          <a:bodyPr/>
          <a:lstStyle>
            <a:lvl1pPr>
              <a:defRPr/>
            </a:lvl1pPr>
          </a:lstStyle>
          <a:p>
            <a:pPr lvl="0"/>
            <a:endParaRPr lang="en-US"/>
          </a:p>
        </p:txBody>
      </p:sp>
      <p:sp>
        <p:nvSpPr>
          <p:cNvPr id="9" name="投影片編號版面配置區 5"/>
          <p:cNvSpPr txBox="1">
            <a:spLocks noGrp="1"/>
          </p:cNvSpPr>
          <p:nvPr>
            <p:ph type="sldNum" sz="quarter" idx="8"/>
          </p:nvPr>
        </p:nvSpPr>
        <p:spPr/>
        <p:txBody>
          <a:bodyPr/>
          <a:lstStyle>
            <a:lvl1pPr>
              <a:defRPr/>
            </a:lvl1pPr>
          </a:lstStyle>
          <a:p>
            <a:pPr lvl="0"/>
            <a:fld id="{FBC3CC29-0319-4F72-B918-469E05D7DE1F}" type="slidenum">
              <a:t>‹#›</a:t>
            </a:fld>
            <a:endParaRPr lang="en-US"/>
          </a:p>
        </p:txBody>
      </p:sp>
    </p:spTree>
    <p:extLst>
      <p:ext uri="{BB962C8B-B14F-4D97-AF65-F5344CB8AC3E}">
        <p14:creationId xmlns:p14="http://schemas.microsoft.com/office/powerpoint/2010/main" val="1005893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3"/>
          <p:cNvSpPr txBox="1">
            <a:spLocks noGrp="1"/>
          </p:cNvSpPr>
          <p:nvPr>
            <p:ph type="dt" sz="half" idx="7"/>
          </p:nvPr>
        </p:nvSpPr>
        <p:spPr/>
        <p:txBody>
          <a:bodyPr/>
          <a:lstStyle>
            <a:lvl1pPr>
              <a:defRPr/>
            </a:lvl1pPr>
          </a:lstStyle>
          <a:p>
            <a:pPr lvl="0"/>
            <a:fld id="{A2442C0A-B157-48EB-BD09-77D4FCF91FC5}" type="datetime1">
              <a:rPr lang="en-US"/>
              <a:pPr lvl="0"/>
              <a:t>6/29/2025</a:t>
            </a:fld>
            <a:endParaRPr lang="en-US"/>
          </a:p>
        </p:txBody>
      </p:sp>
      <p:sp>
        <p:nvSpPr>
          <p:cNvPr id="4" name="頁尾版面配置區 4"/>
          <p:cNvSpPr txBox="1">
            <a:spLocks noGrp="1"/>
          </p:cNvSpPr>
          <p:nvPr>
            <p:ph type="ftr" sz="quarter" idx="9"/>
          </p:nvPr>
        </p:nvSpPr>
        <p:spPr/>
        <p:txBody>
          <a:bodyPr/>
          <a:lstStyle>
            <a:lvl1pPr>
              <a:defRPr/>
            </a:lvl1pPr>
          </a:lstStyle>
          <a:p>
            <a:pPr lvl="0"/>
            <a:endParaRPr lang="en-US"/>
          </a:p>
        </p:txBody>
      </p:sp>
      <p:sp>
        <p:nvSpPr>
          <p:cNvPr id="5" name="投影片編號版面配置區 5"/>
          <p:cNvSpPr txBox="1">
            <a:spLocks noGrp="1"/>
          </p:cNvSpPr>
          <p:nvPr>
            <p:ph type="sldNum" sz="quarter" idx="8"/>
          </p:nvPr>
        </p:nvSpPr>
        <p:spPr/>
        <p:txBody>
          <a:bodyPr/>
          <a:lstStyle>
            <a:lvl1pPr>
              <a:defRPr/>
            </a:lvl1pPr>
          </a:lstStyle>
          <a:p>
            <a:pPr lvl="0"/>
            <a:fld id="{7F2BC183-7A29-476E-BF78-4E872864F69F}" type="slidenum">
              <a:t>‹#›</a:t>
            </a:fld>
            <a:endParaRPr lang="en-US"/>
          </a:p>
        </p:txBody>
      </p:sp>
    </p:spTree>
    <p:extLst>
      <p:ext uri="{BB962C8B-B14F-4D97-AF65-F5344CB8AC3E}">
        <p14:creationId xmlns:p14="http://schemas.microsoft.com/office/powerpoint/2010/main" val="343421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txBox="1">
            <a:spLocks noGrp="1"/>
          </p:cNvSpPr>
          <p:nvPr>
            <p:ph type="dt" sz="half" idx="7"/>
          </p:nvPr>
        </p:nvSpPr>
        <p:spPr/>
        <p:txBody>
          <a:bodyPr/>
          <a:lstStyle>
            <a:lvl1pPr>
              <a:defRPr/>
            </a:lvl1pPr>
          </a:lstStyle>
          <a:p>
            <a:pPr lvl="0"/>
            <a:fld id="{8A97CD0E-74E6-4460-9C89-F3DC2C61C9A2}" type="datetime1">
              <a:rPr lang="en-US"/>
              <a:pPr lvl="0"/>
              <a:t>6/29/2025</a:t>
            </a:fld>
            <a:endParaRPr lang="en-US"/>
          </a:p>
        </p:txBody>
      </p:sp>
      <p:sp>
        <p:nvSpPr>
          <p:cNvPr id="3" name="頁尾版面配置區 4"/>
          <p:cNvSpPr txBox="1">
            <a:spLocks noGrp="1"/>
          </p:cNvSpPr>
          <p:nvPr>
            <p:ph type="ftr" sz="quarter" idx="9"/>
          </p:nvPr>
        </p:nvSpPr>
        <p:spPr/>
        <p:txBody>
          <a:bodyPr/>
          <a:lstStyle>
            <a:lvl1pPr>
              <a:defRPr/>
            </a:lvl1pPr>
          </a:lstStyle>
          <a:p>
            <a:pPr lvl="0"/>
            <a:endParaRPr lang="en-US"/>
          </a:p>
        </p:txBody>
      </p:sp>
      <p:sp>
        <p:nvSpPr>
          <p:cNvPr id="4" name="投影片編號版面配置區 5"/>
          <p:cNvSpPr txBox="1">
            <a:spLocks noGrp="1"/>
          </p:cNvSpPr>
          <p:nvPr>
            <p:ph type="sldNum" sz="quarter" idx="8"/>
          </p:nvPr>
        </p:nvSpPr>
        <p:spPr/>
        <p:txBody>
          <a:bodyPr/>
          <a:lstStyle>
            <a:lvl1pPr>
              <a:defRPr/>
            </a:lvl1pPr>
          </a:lstStyle>
          <a:p>
            <a:pPr lvl="0"/>
            <a:fld id="{3C14295D-E9BE-4DC1-9B77-09F710926A7D}" type="slidenum">
              <a:t>‹#›</a:t>
            </a:fld>
            <a:endParaRPr lang="en-US"/>
          </a:p>
        </p:txBody>
      </p:sp>
    </p:spTree>
    <p:extLst>
      <p:ext uri="{BB962C8B-B14F-4D97-AF65-F5344CB8AC3E}">
        <p14:creationId xmlns:p14="http://schemas.microsoft.com/office/powerpoint/2010/main" val="378960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609603" y="273048"/>
            <a:ext cx="4011079"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4766730" y="273048"/>
            <a:ext cx="6815663"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609603" y="1435105"/>
            <a:ext cx="4011079"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A97FD9A4-939D-42A1-A896-1A50B5BBBFE7}" type="datetime1">
              <a:rPr lang="en-US"/>
              <a:pPr lvl="0"/>
              <a:t>6/29/2025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7B94FF01-4FE8-48C2-B5B6-4DDFC48FE978}" type="slidenum">
              <a:t>‹#›</a:t>
            </a:fld>
            <a:endParaRPr lang="en-US"/>
          </a:p>
        </p:txBody>
      </p:sp>
    </p:spTree>
    <p:extLst>
      <p:ext uri="{BB962C8B-B14F-4D97-AF65-F5344CB8AC3E}">
        <p14:creationId xmlns:p14="http://schemas.microsoft.com/office/powerpoint/2010/main" val="21592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2389720" y="4800600"/>
            <a:ext cx="73152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2389720" y="612776"/>
            <a:ext cx="7315200" cy="4114800"/>
          </a:xfrm>
        </p:spPr>
        <p:txBody>
          <a:bodyPr>
            <a:normAutofit/>
          </a:bodyPr>
          <a:lstStyle>
            <a:lvl1pPr marL="0" indent="0">
              <a:buNone/>
              <a:defRPr lang="en-US"/>
            </a:lvl1pPr>
          </a:lstStyle>
          <a:p>
            <a:pPr lvl="0"/>
            <a:endParaRPr lang="en-US"/>
          </a:p>
        </p:txBody>
      </p:sp>
      <p:sp>
        <p:nvSpPr>
          <p:cNvPr id="4" name="文字版面配置區 3"/>
          <p:cNvSpPr txBox="1">
            <a:spLocks noGrp="1"/>
          </p:cNvSpPr>
          <p:nvPr>
            <p:ph type="body" idx="2"/>
          </p:nvPr>
        </p:nvSpPr>
        <p:spPr>
          <a:xfrm>
            <a:off x="2389720" y="5367335"/>
            <a:ext cx="73152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452BB123-BDA9-4DBA-834C-EC6B84A3DF46}" type="datetime1">
              <a:rPr lang="en-US"/>
              <a:pPr lvl="0"/>
              <a:t>6/29/2025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41FA7B50-3697-4E79-B23A-398400449BE1}" type="slidenum">
              <a:t>‹#›</a:t>
            </a:fld>
            <a:endParaRPr lang="en-US"/>
          </a:p>
        </p:txBody>
      </p:sp>
    </p:spTree>
    <p:extLst>
      <p:ext uri="{BB962C8B-B14F-4D97-AF65-F5344CB8AC3E}">
        <p14:creationId xmlns:p14="http://schemas.microsoft.com/office/powerpoint/2010/main" val="237332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609603" y="274640"/>
            <a:ext cx="109728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p>
        </p:txBody>
      </p:sp>
      <p:sp>
        <p:nvSpPr>
          <p:cNvPr id="3" name="文字版面配置區 2"/>
          <p:cNvSpPr txBox="1">
            <a:spLocks noGrp="1"/>
          </p:cNvSpPr>
          <p:nvPr>
            <p:ph type="body" idx="1"/>
          </p:nvPr>
        </p:nvSpPr>
        <p:spPr>
          <a:xfrm>
            <a:off x="609603" y="1600200"/>
            <a:ext cx="109728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4" name="日期版面配置區 3"/>
          <p:cNvSpPr txBox="1">
            <a:spLocks noGrp="1"/>
          </p:cNvSpPr>
          <p:nvPr>
            <p:ph type="dt" sz="half" idx="2"/>
          </p:nvPr>
        </p:nvSpPr>
        <p:spPr>
          <a:xfrm>
            <a:off x="609603"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fld id="{FEB18884-A7C9-47E5-A5B3-F7A04DE9D10B}" type="datetime1">
              <a:rPr lang="en-US"/>
              <a:pPr lvl="0"/>
              <a:t>6/29/2025</a:t>
            </a:fld>
            <a:endParaRPr lang="en-US"/>
          </a:p>
        </p:txBody>
      </p:sp>
      <p:sp>
        <p:nvSpPr>
          <p:cNvPr id="5" name="頁尾版面配置區 4"/>
          <p:cNvSpPr txBox="1">
            <a:spLocks noGrp="1"/>
          </p:cNvSpPr>
          <p:nvPr>
            <p:ph type="ftr" sz="quarter" idx="3"/>
          </p:nvPr>
        </p:nvSpPr>
        <p:spPr>
          <a:xfrm>
            <a:off x="4165604" y="6356351"/>
            <a:ext cx="3860797"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endParaRPr lang="en-US"/>
          </a:p>
        </p:txBody>
      </p:sp>
      <p:sp>
        <p:nvSpPr>
          <p:cNvPr id="6" name="投影片編號版面配置區 5"/>
          <p:cNvSpPr txBox="1">
            <a:spLocks noGrp="1"/>
          </p:cNvSpPr>
          <p:nvPr>
            <p:ph type="sldNum" sz="quarter" idx="4"/>
          </p:nvPr>
        </p:nvSpPr>
        <p:spPr>
          <a:xfrm>
            <a:off x="8737604"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fld id="{33A1CD7F-D115-4A89-8AD1-B8043717F85D}"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Calibri"/>
          <a:ea typeface="新細明體" pitchFamily="18"/>
        </a:defRPr>
      </a:lvl1pPr>
    </p:titleStyle>
    <p:body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55">
    <p:spTree>
      <p:nvGrpSpPr>
        <p:cNvPr id="1" name=""/>
        <p:cNvGrpSpPr/>
        <p:nvPr/>
      </p:nvGrpSpPr>
      <p:grpSpPr>
        <a:xfrm>
          <a:off x="0" y="0"/>
          <a:ext cx="0" cy="0"/>
          <a:chOff x="0" y="0"/>
          <a:chExt cx="0" cy="0"/>
        </a:xfrm>
      </p:grpSpPr>
      <p:sp>
        <p:nvSpPr>
          <p:cNvPr id="2" name="標題 1"/>
          <p:cNvSpPr/>
          <p:nvPr/>
        </p:nvSpPr>
        <p:spPr>
          <a:xfrm>
            <a:off x="2095503" y="642942"/>
            <a:ext cx="8143875" cy="2143125"/>
          </a:xfrm>
          <a:prstGeom prst="rect">
            <a:avLst/>
          </a:prstGeom>
          <a:noFill/>
          <a:ln cap="flat">
            <a:noFill/>
            <a:prstDash val="solid"/>
          </a:ln>
        </p:spPr>
        <p:txBody>
          <a:bodyPr vert="horz" wrap="square" lIns="91440" tIns="45720" rIns="91440" bIns="45720" anchor="ctr" anchorCtr="1" compatLnSpc="1">
            <a:noAutofit/>
          </a:bodyPr>
          <a:lstStyle/>
          <a:p>
            <a:pPr lvl="0" algn="ctr">
              <a:defRPr sz="1800" b="0" i="0" u="none" strike="noStrike" kern="0" cap="none" spc="0" baseline="0">
                <a:solidFill>
                  <a:srgbClr val="000000"/>
                </a:solidFill>
                <a:uFillTx/>
              </a:defRPr>
            </a:pPr>
            <a:r>
              <a:rPr lang="zh-TW" sz="3200" b="1" i="0" u="none" strike="noStrike" kern="1200" cap="none" spc="0" baseline="0" dirty="0">
                <a:uFillTx/>
                <a:latin typeface="標楷體" pitchFamily="65"/>
                <a:ea typeface="標楷體" pitchFamily="65"/>
                <a:cs typeface="Times New Roman" pitchFamily="18"/>
              </a:rPr>
              <a:t>經濟部</a:t>
            </a:r>
            <a:r>
              <a:rPr lang="zh-TW" altLang="en-US" sz="3200" b="1" dirty="0">
                <a:latin typeface="標楷體" pitchFamily="65"/>
                <a:ea typeface="標楷體" pitchFamily="65"/>
                <a:cs typeface="Times New Roman" pitchFamily="18"/>
              </a:rPr>
              <a:t>中小及新創企業署</a:t>
            </a:r>
            <a:br>
              <a:rPr lang="en-US" sz="3200" b="1" i="0" strike="noStrike" kern="1200" cap="none" spc="0" baseline="0" dirty="0">
                <a:uFillTx/>
                <a:latin typeface="標楷體" pitchFamily="65"/>
                <a:ea typeface="標楷體" pitchFamily="65"/>
                <a:cs typeface="Times New Roman" pitchFamily="18"/>
              </a:rPr>
            </a:br>
            <a:r>
              <a:rPr lang="zh-TW" sz="3200" b="1" i="0" u="none" strike="noStrike" kern="1200" cap="none" spc="0" baseline="0" dirty="0">
                <a:solidFill>
                  <a:srgbClr val="000000"/>
                </a:solidFill>
                <a:uFillTx/>
                <a:latin typeface="標楷體" pitchFamily="65"/>
                <a:ea typeface="標楷體" pitchFamily="65"/>
                <a:cs typeface="Times New Roman" pitchFamily="18"/>
              </a:rPr>
              <a:t>小型企業創新研發計畫</a:t>
            </a:r>
            <a:br>
              <a:rPr lang="en-US" sz="3200" b="1" i="0" u="none" strike="noStrike" kern="1200" cap="none" spc="0" baseline="0" dirty="0">
                <a:solidFill>
                  <a:srgbClr val="000000"/>
                </a:solidFill>
                <a:uFillTx/>
                <a:latin typeface="標楷體" pitchFamily="65"/>
                <a:ea typeface="標楷體" pitchFamily="65"/>
                <a:cs typeface="Times New Roman" pitchFamily="18"/>
              </a:rPr>
            </a:br>
            <a:endParaRPr lang="en-US" sz="1800" b="1" i="0" u="none" strike="noStrike" kern="1200" cap="none" spc="0" baseline="0" dirty="0">
              <a:solidFill>
                <a:srgbClr val="595959"/>
              </a:solidFill>
              <a:uFillTx/>
              <a:latin typeface="標楷體" pitchFamily="65"/>
              <a:ea typeface="標楷體" pitchFamily="65"/>
              <a:cs typeface="Times New Roman" pitchFamily="18"/>
            </a:endParaRPr>
          </a:p>
        </p:txBody>
      </p:sp>
      <p:sp>
        <p:nvSpPr>
          <p:cNvPr id="3" name="副標題 2"/>
          <p:cNvSpPr/>
          <p:nvPr/>
        </p:nvSpPr>
        <p:spPr>
          <a:xfrm>
            <a:off x="1881185" y="2495159"/>
            <a:ext cx="8572500" cy="2974086"/>
          </a:xfrm>
          <a:prstGeom prst="rect">
            <a:avLst/>
          </a:prstGeom>
          <a:noFill/>
          <a:ln cap="flat">
            <a:noFill/>
            <a:prstDash val="solid"/>
          </a:ln>
        </p:spPr>
        <p:txBody>
          <a:bodyPr vert="horz" wrap="square" lIns="91440" tIns="45720" rIns="91440" bIns="45720" anchor="t" anchorCtr="1" compatLnSpc="1">
            <a:noAutofit/>
          </a:bodyPr>
          <a:lstStyle/>
          <a:p>
            <a:pPr marL="0" marR="0" lvl="0" indent="0" algn="ctr" defTabSz="914400" rtl="0" fontAlgn="auto" hangingPunct="1">
              <a:lnSpc>
                <a:spcPct val="90000"/>
              </a:lnSpc>
              <a:spcBef>
                <a:spcPts val="800"/>
              </a:spcBef>
              <a:spcAft>
                <a:spcPts val="0"/>
              </a:spcAft>
              <a:buNone/>
              <a:tabLst/>
              <a:defRPr sz="1800" b="0" i="0" u="none" strike="noStrike" kern="0" cap="none" spc="0" baseline="0">
                <a:solidFill>
                  <a:srgbClr val="000000"/>
                </a:solidFill>
                <a:uFillTx/>
              </a:defRPr>
            </a:pPr>
            <a:r>
              <a:rPr lang="zh-TW" sz="3200" b="1" i="0" u="none" strike="noStrike" kern="1200" cap="none" spc="0" baseline="0" dirty="0">
                <a:solidFill>
                  <a:srgbClr val="0D0D0D"/>
                </a:solidFill>
                <a:uFillTx/>
                <a:latin typeface="Times New Roman" pitchFamily="18"/>
                <a:ea typeface="標楷體" pitchFamily="65"/>
                <a:cs typeface="Times New Roman" pitchFamily="18"/>
              </a:rPr>
              <a:t>○○○○○○○○</a:t>
            </a:r>
            <a:r>
              <a:rPr lang="zh-TW" sz="3000" b="1" i="0" u="none" strike="noStrike" kern="1200" cap="none" spc="0" baseline="0" dirty="0">
                <a:solidFill>
                  <a:srgbClr val="0D0D0D"/>
                </a:solidFill>
                <a:uFillTx/>
                <a:latin typeface="Times New Roman" pitchFamily="18"/>
                <a:ea typeface="標楷體" pitchFamily="65"/>
                <a:cs typeface="Times New Roman" pitchFamily="18"/>
              </a:rPr>
              <a:t>計畫</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r>
              <a:rPr lang="zh-TW" sz="3000" b="1" i="0" u="none" strike="noStrike" kern="1200" cap="none" spc="0" baseline="0" dirty="0">
                <a:solidFill>
                  <a:srgbClr val="A6A6A6"/>
                </a:solidFill>
                <a:uFillTx/>
                <a:latin typeface="Times New Roman" pitchFamily="18"/>
                <a:ea typeface="標楷體" pitchFamily="65"/>
                <a:cs typeface="Times New Roman" pitchFamily="18"/>
              </a:rPr>
              <a:t>計畫名稱</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p>
          <a:p>
            <a:pPr marL="0" marR="0" lvl="0" indent="0" algn="ctr" defTabSz="914400" rtl="0" fontAlgn="auto" hangingPunct="1">
              <a:lnSpc>
                <a:spcPct val="90000"/>
              </a:lnSpc>
              <a:spcBef>
                <a:spcPts val="500"/>
              </a:spcBef>
              <a:spcAft>
                <a:spcPts val="0"/>
              </a:spcAft>
              <a:buNone/>
              <a:tabLst/>
              <a:defRPr sz="1800" b="0" i="0" u="none" strike="noStrike" kern="0" cap="none" spc="0" baseline="0">
                <a:solidFill>
                  <a:srgbClr val="000000"/>
                </a:solidFill>
                <a:uFillTx/>
              </a:defRPr>
            </a:pPr>
            <a:r>
              <a:rPr lang="en-US" sz="2100" b="0" i="0" u="none" strike="noStrike" kern="1200" cap="none" spc="0" baseline="0" dirty="0">
                <a:solidFill>
                  <a:srgbClr val="595959"/>
                </a:solidFill>
                <a:uFillTx/>
                <a:latin typeface="Times New Roman" pitchFamily="18"/>
                <a:ea typeface="標楷體" pitchFamily="65"/>
                <a:cs typeface="Times New Roman" pitchFamily="18"/>
              </a:rPr>
              <a:t>	</a:t>
            </a: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a:t>
            </a:r>
            <a:r>
              <a:rPr lang="en-US" sz="2400" b="1" i="0" u="none" strike="noStrike" kern="1200" cap="none" spc="0" baseline="0" dirty="0">
                <a:solidFill>
                  <a:srgbClr val="0D0D0D"/>
                </a:solidFill>
                <a:uFillTx/>
                <a:latin typeface="Times New Roman" pitchFamily="18"/>
                <a:ea typeface="標楷體" pitchFamily="65"/>
                <a:cs typeface="Times New Roman" pitchFamily="18"/>
              </a:rPr>
              <a:t>1</a:t>
            </a:r>
            <a:r>
              <a:rPr lang="zh-TW" sz="2400" b="1" i="0" u="none" strike="noStrike" kern="1200" cap="none" spc="0" baseline="0" dirty="0">
                <a:solidFill>
                  <a:srgbClr val="0D0D0D"/>
                </a:solidFill>
                <a:uFillTx/>
                <a:latin typeface="Times New Roman" pitchFamily="18"/>
                <a:ea typeface="標楷體" pitchFamily="65"/>
                <a:cs typeface="Times New Roman" pitchFamily="18"/>
              </a:rPr>
              <a:t>日至</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○○○年○○月○○日（計○個月）</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endParaRPr lang="en-US" sz="30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r>
              <a:rPr lang="zh-TW" sz="3000" b="1" i="0" u="none" strike="noStrike" kern="1200" cap="none" spc="0" baseline="0" dirty="0">
                <a:solidFill>
                  <a:srgbClr val="0D0D0D"/>
                </a:solidFill>
                <a:uFillTx/>
                <a:latin typeface="Times New Roman" pitchFamily="18"/>
                <a:ea typeface="標楷體" pitchFamily="65"/>
                <a:cs typeface="Times New Roman" pitchFamily="18"/>
              </a:rPr>
              <a:t>申請</a:t>
            </a:r>
            <a:r>
              <a:rPr lang="zh-TW" altLang="en-US" sz="3000" b="1" u="sng" kern="0" dirty="0">
                <a:solidFill>
                  <a:srgbClr val="0000FF"/>
                </a:solidFill>
                <a:latin typeface="Times New Roman" pitchFamily="18"/>
                <a:ea typeface="標楷體" pitchFamily="65"/>
                <a:cs typeface="Times New Roman" pitchFamily="18"/>
              </a:rPr>
              <a:t>企業</a:t>
            </a:r>
            <a:r>
              <a:rPr lang="zh-TW" sz="3000" b="1" i="0" u="none" strike="noStrike" kern="1200" cap="none" spc="0" baseline="0" dirty="0">
                <a:solidFill>
                  <a:srgbClr val="0D0D0D"/>
                </a:solidFill>
                <a:uFillTx/>
                <a:latin typeface="Times New Roman" pitchFamily="18"/>
                <a:ea typeface="標楷體" pitchFamily="65"/>
                <a:cs typeface="Times New Roman" pitchFamily="18"/>
              </a:rPr>
              <a:t>名稱</a:t>
            </a:r>
            <a:endParaRPr lang="en-US" sz="2100" b="0" i="0" u="none" strike="noStrike" kern="1200" cap="none" spc="0" baseline="0" dirty="0">
              <a:solidFill>
                <a:srgbClr val="595959"/>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報告人：○○○</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p:txBody>
      </p:sp>
      <p:sp>
        <p:nvSpPr>
          <p:cNvPr id="4" name="Text Box 34"/>
          <p:cNvSpPr txBox="1"/>
          <p:nvPr/>
        </p:nvSpPr>
        <p:spPr>
          <a:xfrm>
            <a:off x="414679" y="347516"/>
            <a:ext cx="899795" cy="360045"/>
          </a:xfrm>
          <a:prstGeom prst="rect">
            <a:avLst/>
          </a:prstGeom>
          <a:solidFill>
            <a:srgbClr val="FFFFFF"/>
          </a:solidFill>
          <a:ln w="9528">
            <a:solidFill>
              <a:srgbClr val="333300"/>
            </a:solidFill>
            <a:prstDash val="solid"/>
          </a:ln>
        </p:spPr>
        <p:txBody>
          <a:bodyPr vert="horz" wrap="square" lIns="91440" tIns="45720" rIns="91440" bIns="45720" anchor="t" anchorCtr="0" compatLnSpc="0">
            <a:noAutofit/>
          </a:bodyPr>
          <a:lstStyle/>
          <a:p>
            <a:pPr algn="ctr" fontAlgn="ctr">
              <a:spcBef>
                <a:spcPts val="500"/>
              </a:spcBef>
              <a:spcAft>
                <a:spcPts val="0"/>
              </a:spcAft>
            </a:pPr>
            <a:r>
              <a:rPr lang="zh-TW" sz="1800" kern="15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附件</a:t>
            </a:r>
            <a:r>
              <a:rPr lang="en-US" sz="1800" kern="15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B</a:t>
            </a:r>
            <a:endParaRPr lang="zh-TW" sz="1200" kern="15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5" name="矩形 5"/>
          <p:cNvSpPr/>
          <p:nvPr/>
        </p:nvSpPr>
        <p:spPr>
          <a:xfrm>
            <a:off x="1314474" y="323557"/>
            <a:ext cx="2526006" cy="396583"/>
          </a:xfrm>
          <a:prstGeom prst="rect">
            <a:avLst/>
          </a:prstGeom>
          <a:noFill/>
          <a:ln cap="flat">
            <a:noFill/>
            <a:prstDash val="solid"/>
          </a:ln>
        </p:spPr>
        <p:txBody>
          <a:bodyPr vert="horz" wrap="square" lIns="91440" tIns="45720" rIns="91440" bIns="45720" anchor="t" anchorCtr="0" compatLnSpc="1">
            <a:spAutoFit/>
          </a:bodyPr>
          <a:lstStyle/>
          <a:p>
            <a:pPr marL="0" marR="0" lvl="0" indent="0" algn="ctr" defTabSz="914400" rtl="0" fontAlgn="auto" hangingPunct="1">
              <a:lnSpc>
                <a:spcPct val="120000"/>
              </a:lnSpc>
              <a:spcBef>
                <a:spcPts val="0"/>
              </a:spcBef>
              <a:spcAft>
                <a:spcPts val="0"/>
              </a:spcAft>
              <a:buSzPct val="100000"/>
              <a:tabLst/>
              <a:defRPr sz="1800" b="0" i="0" u="none" strike="noStrike" kern="0" cap="none" spc="0" baseline="0">
                <a:solidFill>
                  <a:srgbClr val="000000"/>
                </a:solidFill>
                <a:uFillTx/>
              </a:defRPr>
            </a:pPr>
            <a:r>
              <a:rPr lang="en-US" altLang="zh-TW" sz="1800" b="1" i="0" u="sng" strike="noStrike" kern="1200" cap="none" spc="0" baseline="0" dirty="0">
                <a:solidFill>
                  <a:srgbClr val="0000FF"/>
                </a:solidFill>
                <a:uFillTx/>
                <a:latin typeface="Times New Roman"/>
                <a:ea typeface="標楷體"/>
              </a:rPr>
              <a:t>(</a:t>
            </a:r>
            <a:r>
              <a:rPr lang="zh-TW" altLang="en-US" sz="1800" b="1" i="0" u="sng" strike="noStrike" kern="1200" cap="none" spc="0" baseline="0" dirty="0">
                <a:solidFill>
                  <a:srgbClr val="0000FF"/>
                </a:solidFill>
                <a:uFillTx/>
                <a:latin typeface="Times New Roman"/>
                <a:ea typeface="標楷體"/>
              </a:rPr>
              <a:t>申請</a:t>
            </a:r>
            <a:r>
              <a:rPr lang="en-US" sz="1800" b="1" i="0" u="sng" strike="noStrike" kern="1200" cap="none" spc="0" baseline="0" dirty="0">
                <a:solidFill>
                  <a:srgbClr val="0000FF"/>
                </a:solidFill>
                <a:uFillTx/>
                <a:latin typeface="Times New Roman"/>
                <a:ea typeface="標楷體"/>
              </a:rPr>
              <a:t>Phase</a:t>
            </a:r>
            <a:r>
              <a:rPr lang="zh-TW" altLang="en-US" sz="1800" b="1" i="0" u="sng" strike="noStrike" kern="1200" cap="none" spc="0" baseline="0" dirty="0">
                <a:solidFill>
                  <a:srgbClr val="0000FF"/>
                </a:solidFill>
                <a:uFillTx/>
                <a:latin typeface="Times New Roman"/>
                <a:ea typeface="標楷體"/>
              </a:rPr>
              <a:t> </a:t>
            </a:r>
            <a:r>
              <a:rPr lang="en-US" sz="1800" b="1" i="0" u="sng" strike="noStrike" kern="1200" cap="none" spc="0" baseline="0" dirty="0">
                <a:solidFill>
                  <a:srgbClr val="0000FF"/>
                </a:solidFill>
                <a:uFillTx/>
                <a:latin typeface="Times New Roman"/>
                <a:ea typeface="標楷體"/>
              </a:rPr>
              <a:t>1</a:t>
            </a:r>
            <a:r>
              <a:rPr lang="zh-TW" altLang="en-US" sz="1800" b="1" i="0" u="sng" strike="noStrike" kern="1200" cap="none" spc="0" baseline="0" dirty="0">
                <a:solidFill>
                  <a:srgbClr val="0000FF"/>
                </a:solidFill>
                <a:uFillTx/>
                <a:latin typeface="Times New Roman"/>
                <a:ea typeface="標楷體"/>
              </a:rPr>
              <a:t>計畫適用</a:t>
            </a:r>
            <a:r>
              <a:rPr lang="en-US" altLang="zh-TW" sz="1800" b="1" i="0" u="sng" strike="noStrike" kern="1200" cap="none" spc="0" baseline="0" dirty="0">
                <a:solidFill>
                  <a:srgbClr val="0000FF"/>
                </a:solidFill>
                <a:uFillTx/>
                <a:latin typeface="Times New Roman"/>
                <a:ea typeface="標楷體"/>
              </a:rPr>
              <a:t>)</a:t>
            </a:r>
            <a:endParaRPr lang="en-US" sz="1800" b="1" i="0" u="sng" strike="noStrike" kern="1200" cap="none" spc="0" baseline="0" dirty="0">
              <a:solidFill>
                <a:srgbClr val="0000FF"/>
              </a:solidFill>
              <a:uFillTx/>
              <a:latin typeface="Times New Roman"/>
              <a:ea typeface="標楷體"/>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357744" y="1551969"/>
            <a:ext cx="9476512" cy="4670052"/>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buAutoNum type="arabicPeriod"/>
              <a:defRPr/>
            </a:pPr>
            <a:r>
              <a:rPr lang="zh-TW" altLang="en-US" u="sng" kern="100" dirty="0">
                <a:solidFill>
                  <a:srgbClr val="0000FF"/>
                </a:solidFill>
                <a:latin typeface="標楷體" panose="03000509000000000000" pitchFamily="65" charset="-120"/>
                <a:ea typeface="標楷體" panose="03000509000000000000" pitchFamily="65" charset="-120"/>
              </a:rPr>
              <a:t>請說明計畫完成後預期之國內外市場商機及效益、創新突破、產品附加價值提升、對整體產業鏈 發展、其他社會貢獻及節能減碳產出等因本計畫所產生之量化或質化效益。</a:t>
            </a:r>
            <a:endParaRPr lang="en-US" altLang="zh-TW" u="sng" kern="100" dirty="0">
              <a:solidFill>
                <a:srgbClr val="0000FF"/>
              </a:solidFill>
              <a:latin typeface="標楷體" panose="03000509000000000000" pitchFamily="65" charset="-120"/>
              <a:ea typeface="標楷體" panose="03000509000000000000" pitchFamily="65" charset="-120"/>
            </a:endParaRPr>
          </a:p>
          <a:p>
            <a:pPr marL="514350" lvl="1" indent="-514350">
              <a:buAutoNum type="arabicPeriod"/>
              <a:defRPr/>
            </a:pPr>
            <a:r>
              <a:rPr lang="zh-TW" altLang="en-US" u="sng" kern="100" dirty="0">
                <a:solidFill>
                  <a:srgbClr val="0000FF"/>
                </a:solidFill>
                <a:latin typeface="標楷體" panose="03000509000000000000" pitchFamily="65" charset="-120"/>
                <a:ea typeface="標楷體" panose="03000509000000000000" pitchFamily="65" charset="-120"/>
              </a:rPr>
              <a:t>結案三年內產出之量化效益，如：</a:t>
            </a:r>
            <a:r>
              <a:rPr lang="en-US" altLang="zh-TW" u="sng" kern="100" dirty="0">
                <a:solidFill>
                  <a:srgbClr val="0000FF"/>
                </a:solidFill>
                <a:latin typeface="標楷體" panose="03000509000000000000" pitchFamily="65" charset="-120"/>
                <a:ea typeface="標楷體" panose="03000509000000000000" pitchFamily="65" charset="-120"/>
              </a:rPr>
              <a:t>(1)</a:t>
            </a:r>
            <a:r>
              <a:rPr lang="zh-TW" altLang="en-US" u="sng" kern="100" dirty="0">
                <a:solidFill>
                  <a:srgbClr val="0000FF"/>
                </a:solidFill>
                <a:latin typeface="標楷體" panose="03000509000000000000" pitchFamily="65" charset="-120"/>
                <a:ea typeface="標楷體" panose="03000509000000000000" pitchFamily="65" charset="-120"/>
              </a:rPr>
              <a:t>預期增加產值、</a:t>
            </a:r>
            <a:r>
              <a:rPr lang="en-US" altLang="zh-TW" u="sng" kern="100" dirty="0">
                <a:solidFill>
                  <a:srgbClr val="0000FF"/>
                </a:solidFill>
                <a:latin typeface="標楷體" panose="03000509000000000000" pitchFamily="65" charset="-120"/>
                <a:ea typeface="標楷體" panose="03000509000000000000" pitchFamily="65" charset="-120"/>
              </a:rPr>
              <a:t>(2)</a:t>
            </a:r>
            <a:r>
              <a:rPr lang="zh-TW" altLang="en-US" u="sng" kern="100" dirty="0">
                <a:solidFill>
                  <a:srgbClr val="0000FF"/>
                </a:solidFill>
                <a:latin typeface="標楷體" panose="03000509000000000000" pitchFamily="65" charset="-120"/>
                <a:ea typeface="標楷體" panose="03000509000000000000" pitchFamily="65" charset="-120"/>
              </a:rPr>
              <a:t>預期產出新產品或服務、</a:t>
            </a:r>
            <a:r>
              <a:rPr lang="en-US" altLang="zh-TW" u="sng" kern="100" dirty="0">
                <a:solidFill>
                  <a:srgbClr val="0000FF"/>
                </a:solidFill>
                <a:latin typeface="標楷體" panose="03000509000000000000" pitchFamily="65" charset="-120"/>
                <a:ea typeface="標楷體" panose="03000509000000000000" pitchFamily="65" charset="-120"/>
              </a:rPr>
              <a:t>(3)</a:t>
            </a:r>
            <a:r>
              <a:rPr lang="zh-TW" altLang="en-US" u="sng" kern="100" dirty="0">
                <a:solidFill>
                  <a:srgbClr val="0000FF"/>
                </a:solidFill>
                <a:latin typeface="標楷體" panose="03000509000000000000" pitchFamily="65" charset="-120"/>
                <a:ea typeface="標楷體" panose="03000509000000000000" pitchFamily="65" charset="-120"/>
              </a:rPr>
              <a:t>預期衍生商品或服務數、</a:t>
            </a:r>
            <a:r>
              <a:rPr lang="en-US" altLang="zh-TW" u="sng" kern="100" dirty="0">
                <a:solidFill>
                  <a:srgbClr val="0000FF"/>
                </a:solidFill>
                <a:latin typeface="標楷體" panose="03000509000000000000" pitchFamily="65" charset="-120"/>
                <a:ea typeface="標楷體" panose="03000509000000000000" pitchFamily="65" charset="-120"/>
              </a:rPr>
              <a:t>(4)</a:t>
            </a:r>
            <a:r>
              <a:rPr lang="zh-TW" altLang="en-US" u="sng" kern="100" dirty="0">
                <a:solidFill>
                  <a:srgbClr val="0000FF"/>
                </a:solidFill>
                <a:latin typeface="標楷體" panose="03000509000000000000" pitchFamily="65" charset="-120"/>
                <a:ea typeface="標楷體" panose="03000509000000000000" pitchFamily="65" charset="-120"/>
              </a:rPr>
              <a:t>預期投入研發費用、</a:t>
            </a:r>
            <a:r>
              <a:rPr lang="en-US" altLang="zh-TW" u="sng" kern="100" dirty="0">
                <a:solidFill>
                  <a:srgbClr val="0000FF"/>
                </a:solidFill>
                <a:latin typeface="標楷體" panose="03000509000000000000" pitchFamily="65" charset="-120"/>
                <a:ea typeface="標楷體" panose="03000509000000000000" pitchFamily="65" charset="-120"/>
              </a:rPr>
              <a:t>(5)</a:t>
            </a:r>
            <a:r>
              <a:rPr lang="zh-TW" altLang="en-US" u="sng" kern="100" dirty="0">
                <a:solidFill>
                  <a:srgbClr val="0000FF"/>
                </a:solidFill>
                <a:latin typeface="標楷體" panose="03000509000000000000" pitchFamily="65" charset="-120"/>
                <a:ea typeface="標楷體" panose="03000509000000000000" pitchFamily="65" charset="-120"/>
              </a:rPr>
              <a:t>預期促成投資額、</a:t>
            </a:r>
            <a:r>
              <a:rPr lang="en-US" altLang="zh-TW" u="sng" kern="100" dirty="0">
                <a:solidFill>
                  <a:srgbClr val="0000FF"/>
                </a:solidFill>
                <a:latin typeface="標楷體" panose="03000509000000000000" pitchFamily="65" charset="-120"/>
                <a:ea typeface="標楷體" panose="03000509000000000000" pitchFamily="65" charset="-120"/>
              </a:rPr>
              <a:t>(6)</a:t>
            </a:r>
            <a:r>
              <a:rPr lang="zh-TW" altLang="en-US" u="sng" kern="100" dirty="0">
                <a:solidFill>
                  <a:srgbClr val="0000FF"/>
                </a:solidFill>
                <a:latin typeface="標楷體" panose="03000509000000000000" pitchFamily="65" charset="-120"/>
                <a:ea typeface="標楷體" panose="03000509000000000000" pitchFamily="65" charset="-120"/>
              </a:rPr>
              <a:t>預期降低成本、</a:t>
            </a:r>
            <a:r>
              <a:rPr lang="en-US" altLang="zh-TW" u="sng" kern="100" dirty="0">
                <a:solidFill>
                  <a:srgbClr val="0000FF"/>
                </a:solidFill>
                <a:latin typeface="標楷體" panose="03000509000000000000" pitchFamily="65" charset="-120"/>
                <a:ea typeface="標楷體" panose="03000509000000000000" pitchFamily="65" charset="-120"/>
              </a:rPr>
              <a:t>(7)</a:t>
            </a:r>
            <a:r>
              <a:rPr lang="zh-TW" altLang="en-US" u="sng" kern="100" dirty="0">
                <a:solidFill>
                  <a:srgbClr val="0000FF"/>
                </a:solidFill>
                <a:latin typeface="標楷體" panose="03000509000000000000" pitchFamily="65" charset="-120"/>
                <a:ea typeface="標楷體" panose="03000509000000000000" pitchFamily="65" charset="-120"/>
              </a:rPr>
              <a:t>預期增加就業人數、</a:t>
            </a:r>
            <a:r>
              <a:rPr lang="en-US" altLang="zh-TW" u="sng" kern="100" dirty="0">
                <a:solidFill>
                  <a:srgbClr val="0000FF"/>
                </a:solidFill>
                <a:latin typeface="標楷體" panose="03000509000000000000" pitchFamily="65" charset="-120"/>
                <a:ea typeface="標楷體" panose="03000509000000000000" pitchFamily="65" charset="-120"/>
              </a:rPr>
              <a:t>(8)</a:t>
            </a:r>
            <a:r>
              <a:rPr lang="zh-TW" altLang="en-US" u="sng" kern="100" dirty="0">
                <a:solidFill>
                  <a:srgbClr val="0000FF"/>
                </a:solidFill>
                <a:latin typeface="標楷體" panose="03000509000000000000" pitchFamily="65" charset="-120"/>
                <a:ea typeface="標楷體" panose="03000509000000000000" pitchFamily="65" charset="-120"/>
              </a:rPr>
              <a:t>預期成立新公司、</a:t>
            </a:r>
            <a:r>
              <a:rPr lang="en-US" altLang="zh-TW" u="sng" kern="100" dirty="0">
                <a:solidFill>
                  <a:srgbClr val="0000FF"/>
                </a:solidFill>
                <a:latin typeface="標楷體" panose="03000509000000000000" pitchFamily="65" charset="-120"/>
                <a:ea typeface="標楷體" panose="03000509000000000000" pitchFamily="65" charset="-120"/>
              </a:rPr>
              <a:t>(9)</a:t>
            </a:r>
            <a:r>
              <a:rPr lang="zh-TW" altLang="en-US" u="sng" kern="100" dirty="0">
                <a:solidFill>
                  <a:srgbClr val="0000FF"/>
                </a:solidFill>
                <a:latin typeface="標楷體" panose="03000509000000000000" pitchFamily="65" charset="-120"/>
                <a:ea typeface="標楷體" panose="03000509000000000000" pitchFamily="65" charset="-120"/>
              </a:rPr>
              <a:t>預期發明專利、</a:t>
            </a:r>
            <a:r>
              <a:rPr lang="en-US" altLang="zh-TW" u="sng" kern="100" dirty="0">
                <a:solidFill>
                  <a:srgbClr val="0000FF"/>
                </a:solidFill>
                <a:latin typeface="標楷體" panose="03000509000000000000" pitchFamily="65" charset="-120"/>
                <a:ea typeface="標楷體" panose="03000509000000000000" pitchFamily="65" charset="-120"/>
              </a:rPr>
              <a:t>(10)</a:t>
            </a:r>
            <a:r>
              <a:rPr lang="zh-TW" altLang="en-US" u="sng" kern="100" dirty="0">
                <a:solidFill>
                  <a:srgbClr val="0000FF"/>
                </a:solidFill>
                <a:latin typeface="標楷體" panose="03000509000000000000" pitchFamily="65" charset="-120"/>
                <a:ea typeface="標楷體" panose="03000509000000000000" pitchFamily="65" charset="-120"/>
              </a:rPr>
              <a:t>預期新型、新式樣專利，請說明各項量化指標之估算基礎、來源</a:t>
            </a:r>
            <a:r>
              <a:rPr lang="en-US" altLang="zh-TW" u="sng" kern="100" dirty="0">
                <a:solidFill>
                  <a:srgbClr val="0000FF"/>
                </a:solidFill>
                <a:latin typeface="標楷體" panose="03000509000000000000" pitchFamily="65" charset="-120"/>
                <a:ea typeface="標楷體" panose="03000509000000000000" pitchFamily="65" charset="-120"/>
              </a:rPr>
              <a:t>/</a:t>
            </a:r>
            <a:r>
              <a:rPr lang="zh-TW" altLang="en-US" u="sng" kern="100" dirty="0">
                <a:solidFill>
                  <a:srgbClr val="0000FF"/>
                </a:solidFill>
                <a:latin typeface="標楷體" panose="03000509000000000000" pitchFamily="65" charset="-120"/>
                <a:ea typeface="標楷體" panose="03000509000000000000" pitchFamily="65" charset="-120"/>
              </a:rPr>
              <a:t>依據、內涵及作法。</a:t>
            </a:r>
          </a:p>
        </p:txBody>
      </p:sp>
      <p:sp>
        <p:nvSpPr>
          <p:cNvPr id="2" name="標題 1"/>
          <p:cNvSpPr txBox="1">
            <a:spLocks noGrp="1"/>
          </p:cNvSpPr>
          <p:nvPr>
            <p:ph type="title"/>
          </p:nvPr>
        </p:nvSpPr>
        <p:spPr>
          <a:xfrm>
            <a:off x="609602" y="274640"/>
            <a:ext cx="10972800" cy="1143000"/>
          </a:xfrm>
        </p:spPr>
        <p:txBody>
          <a:bodyPr>
            <a:normAutofit/>
          </a:bodyPr>
          <a:lstStyle/>
          <a:p>
            <a:pPr lvl="1" algn="ctr" rtl="0"/>
            <a:r>
              <a:rPr lang="zh-TW" altLang="en-US" sz="4400" b="1" u="sng" kern="1200" dirty="0">
                <a:solidFill>
                  <a:srgbClr val="0000FF"/>
                </a:solidFill>
                <a:latin typeface="Times New Roman"/>
                <a:ea typeface="標楷體"/>
              </a:rPr>
              <a:t>六、預期效益</a:t>
            </a: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10</a:t>
            </a:fld>
            <a:endParaRPr lang="en-US" sz="1200" b="0" i="0" u="none" strike="noStrike" kern="1200" cap="none" spc="0" baseline="0">
              <a:solidFill>
                <a:srgbClr val="898989"/>
              </a:solidFill>
              <a:uFillTx/>
              <a:latin typeface="Calibri"/>
              <a:ea typeface="新細明體" pitchFamily="18"/>
            </a:endParaRPr>
          </a:p>
        </p:txBody>
      </p:sp>
      <p:sp>
        <p:nvSpPr>
          <p:cNvPr id="6" name="矩形 5"/>
          <p:cNvSpPr/>
          <p:nvPr/>
        </p:nvSpPr>
        <p:spPr>
          <a:xfrm>
            <a:off x="1828800" y="6077250"/>
            <a:ext cx="8534400" cy="430374"/>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2000" b="1" i="0" u="sng" strike="noStrike" kern="1200" cap="none" spc="0" baseline="0" dirty="0">
                <a:solidFill>
                  <a:srgbClr val="0000FF"/>
                </a:solidFill>
                <a:uFillTx/>
                <a:latin typeface="Times New Roman"/>
                <a:ea typeface="標楷體"/>
              </a:rPr>
              <a:t>提醒</a:t>
            </a:r>
            <a:r>
              <a:rPr lang="zh-TW" altLang="en-US" sz="2000" b="1" u="sng" dirty="0">
                <a:solidFill>
                  <a:srgbClr val="0000FF"/>
                </a:solidFill>
                <a:latin typeface="Times New Roman"/>
                <a:ea typeface="標楷體"/>
              </a:rPr>
              <a:t>：</a:t>
            </a:r>
            <a:r>
              <a:rPr lang="zh-TW" altLang="en-US" sz="2000" u="sng" dirty="0">
                <a:solidFill>
                  <a:srgbClr val="0000FF"/>
                </a:solidFill>
                <a:latin typeface="Times New Roman"/>
                <a:ea typeface="標楷體"/>
              </a:rPr>
              <a:t>預期效益應客觀評估，並得列入查核點作為本計畫驗收成果之參考。</a:t>
            </a:r>
          </a:p>
        </p:txBody>
      </p:sp>
    </p:spTree>
    <p:extLst>
      <p:ext uri="{BB962C8B-B14F-4D97-AF65-F5344CB8AC3E}">
        <p14:creationId xmlns:p14="http://schemas.microsoft.com/office/powerpoint/2010/main" val="1150979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6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u="sng" kern="1200" dirty="0">
                <a:solidFill>
                  <a:srgbClr val="0000FF"/>
                </a:solidFill>
                <a:latin typeface="Times New Roman"/>
                <a:ea typeface="標楷體"/>
              </a:rPr>
              <a:t>七</a:t>
            </a:r>
            <a:r>
              <a:rPr lang="zh-TW" altLang="en-US" sz="4400" b="1" kern="1200" dirty="0">
                <a:solidFill>
                  <a:srgbClr val="000000"/>
                </a:solidFill>
                <a:latin typeface="Times New Roman"/>
                <a:ea typeface="標楷體"/>
              </a:rPr>
              <a:t>、審查意見回覆</a:t>
            </a:r>
          </a:p>
        </p:txBody>
      </p:sp>
      <p:sp>
        <p:nvSpPr>
          <p:cNvPr id="3" name="文字版面配置區 2"/>
          <p:cNvSpPr txBox="1">
            <a:spLocks noGrp="1"/>
          </p:cNvSpPr>
          <p:nvPr>
            <p:ph type="body" idx="1"/>
          </p:nvPr>
        </p:nvSpPr>
        <p:spPr/>
        <p:txBody>
          <a:bodyPr>
            <a:normAutofit/>
          </a:bodyPr>
          <a:lstStyle/>
          <a:p>
            <a:pPr lvl="0">
              <a:spcBef>
                <a:spcPts val="700"/>
              </a:spcBef>
            </a:pPr>
            <a:r>
              <a:rPr lang="zh-TW" sz="3000" dirty="0">
                <a:latin typeface="Times New Roman"/>
                <a:ea typeface="標楷體"/>
              </a:rPr>
              <a:t>針對審查委員及</a:t>
            </a:r>
            <a:r>
              <a:rPr lang="en-US" sz="3000" dirty="0">
                <a:latin typeface="Times New Roman"/>
                <a:ea typeface="標楷體"/>
              </a:rPr>
              <a:t>PO</a:t>
            </a:r>
            <a:r>
              <a:rPr lang="zh-TW" sz="3000" dirty="0">
                <a:latin typeface="Times New Roman"/>
                <a:ea typeface="標楷體"/>
              </a:rPr>
              <a:t>辦公室之書面審查意見提出說明。</a:t>
            </a:r>
            <a:endParaRPr lang="en-US" altLang="zh-TW" sz="3000" dirty="0">
              <a:latin typeface="Times New Roman"/>
              <a:ea typeface="標楷體"/>
            </a:endParaRPr>
          </a:p>
          <a:p>
            <a:pPr marL="0" lvl="0" indent="0">
              <a:spcBef>
                <a:spcPts val="700"/>
              </a:spcBef>
              <a:buNone/>
            </a:pPr>
            <a:endParaRPr lang="en-US" sz="3000"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9D039A1-0834-474C-B40A-0A9DA846FFE6}" type="slidenum">
              <a:t>11</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949843" y="2284172"/>
            <a:ext cx="10022957" cy="1200329"/>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2000" b="1" i="0" u="none" strike="noStrike" kern="1200" cap="none" spc="0" baseline="0" dirty="0">
                <a:solidFill>
                  <a:srgbClr val="000000"/>
                </a:solidFill>
                <a:uFillTx/>
                <a:latin typeface="Times New Roman"/>
                <a:ea typeface="標楷體"/>
              </a:rPr>
              <a:t>提醒</a:t>
            </a:r>
            <a:r>
              <a:rPr lang="zh-TW" altLang="en-US" sz="2000" b="1" i="0" u="none" strike="noStrike" kern="1200" cap="none" spc="0" baseline="0" dirty="0">
                <a:solidFill>
                  <a:srgbClr val="000000"/>
                </a:solidFill>
                <a:uFillTx/>
                <a:latin typeface="Times New Roman"/>
                <a:ea typeface="標楷體"/>
              </a:rPr>
              <a:t>：</a:t>
            </a:r>
            <a:endParaRPr lang="en-US" sz="2000" b="1" i="0" u="none" strike="noStrike" kern="1200" cap="none" spc="0" baseline="0" dirty="0">
              <a:solidFill>
                <a:srgbClr val="000000"/>
              </a:solidFill>
              <a:uFillTx/>
              <a:latin typeface="Times New Roman"/>
              <a:ea typeface="標楷體"/>
            </a:endParaRPr>
          </a:p>
          <a:p>
            <a:pPr lvl="0">
              <a:lnSpc>
                <a:spcPct val="120000"/>
              </a:lnSpc>
              <a:buSzPct val="100000"/>
              <a:defRPr sz="1800" b="0" i="0" u="none" strike="noStrike" kern="0" cap="none" spc="0" baseline="0">
                <a:solidFill>
                  <a:srgbClr val="000000"/>
                </a:solidFill>
                <a:uFillTx/>
              </a:defRPr>
            </a:pPr>
            <a:r>
              <a:rPr lang="zh-TW" altLang="en-US" sz="2000" b="1" dirty="0">
                <a:solidFill>
                  <a:srgbClr val="000000"/>
                </a:solidFill>
                <a:latin typeface="Times New Roman"/>
                <a:ea typeface="標楷體"/>
              </a:rPr>
              <a:t>若計畫經費</a:t>
            </a:r>
            <a:r>
              <a:rPr lang="zh-TW" altLang="en-US" sz="2000" b="1" kern="0" dirty="0">
                <a:solidFill>
                  <a:srgbClr val="000000"/>
                </a:solidFill>
                <a:latin typeface="Times New Roman"/>
                <a:ea typeface="標楷體"/>
              </a:rPr>
              <a:t>、轉委託、人力、查核</a:t>
            </a:r>
            <a:r>
              <a:rPr lang="zh-TW" altLang="en-US" sz="2000" b="1" dirty="0">
                <a:solidFill>
                  <a:srgbClr val="000000"/>
                </a:solidFill>
                <a:latin typeface="Times New Roman"/>
                <a:ea typeface="標楷體"/>
              </a:rPr>
              <a:t>點等項目</a:t>
            </a:r>
            <a:r>
              <a:rPr lang="zh-TW" altLang="en-US" sz="2000" b="1" dirty="0">
                <a:solidFill>
                  <a:srgbClr val="FF0000"/>
                </a:solidFill>
                <a:latin typeface="Times New Roman"/>
                <a:ea typeface="標楷體"/>
              </a:rPr>
              <a:t>有所調整時</a:t>
            </a:r>
            <a:r>
              <a:rPr lang="zh-TW" altLang="en-US" sz="2000" b="1" u="sng" dirty="0">
                <a:solidFill>
                  <a:srgbClr val="FF0000"/>
                </a:solidFill>
                <a:latin typeface="Times New Roman"/>
                <a:ea typeface="標楷體"/>
              </a:rPr>
              <a:t>，</a:t>
            </a:r>
            <a:r>
              <a:rPr lang="zh-TW" altLang="en-US" sz="2000" b="1" u="sng">
                <a:solidFill>
                  <a:srgbClr val="FF0000"/>
                </a:solidFill>
                <a:latin typeface="Times New Roman"/>
                <a:ea typeface="標楷體"/>
              </a:rPr>
              <a:t>請提供修正後之完整內容、</a:t>
            </a:r>
            <a:r>
              <a:rPr lang="zh-TW" altLang="en-US" sz="2000" b="1" u="sng" dirty="0">
                <a:solidFill>
                  <a:srgbClr val="FF0000"/>
                </a:solidFill>
                <a:latin typeface="Times New Roman"/>
                <a:ea typeface="標楷體"/>
              </a:rPr>
              <a:t>細項及差異說明（如：預定進度表、預定查核點說明、經費需求總表及經費細項表格等。</a:t>
            </a:r>
            <a:r>
              <a:rPr lang="zh-TW" altLang="en-US" sz="2000" u="sng" dirty="0">
                <a:solidFill>
                  <a:srgbClr val="FF0000"/>
                </a:solidFill>
                <a:latin typeface="Times New Roman"/>
                <a:ea typeface="標楷體"/>
              </a:rPr>
              <a:t>）</a:t>
            </a:r>
            <a:endParaRPr lang="zh-TW" altLang="en-US" sz="2000" b="1" u="sng" dirty="0">
              <a:solidFill>
                <a:srgbClr val="FF0000"/>
              </a:solidFill>
              <a:latin typeface="Times New Roman"/>
              <a:ea typeface="標楷體"/>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6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0"/>
            <a:r>
              <a:rPr lang="zh-TW" altLang="en-US" b="1" u="sng" dirty="0">
                <a:solidFill>
                  <a:srgbClr val="0000FF"/>
                </a:solidFill>
                <a:latin typeface="Times New Roman"/>
                <a:ea typeface="標楷體"/>
              </a:rPr>
              <a:t>八</a:t>
            </a:r>
            <a:r>
              <a:rPr lang="zh-TW" b="1" dirty="0">
                <a:latin typeface="Times New Roman"/>
                <a:ea typeface="標楷體"/>
              </a:rPr>
              <a:t>、附件</a:t>
            </a:r>
          </a:p>
        </p:txBody>
      </p:sp>
      <p:sp>
        <p:nvSpPr>
          <p:cNvPr id="3" name="文字版面配置區 2"/>
          <p:cNvSpPr txBox="1">
            <a:spLocks noGrp="1"/>
          </p:cNvSpPr>
          <p:nvPr>
            <p:ph type="body" idx="1"/>
          </p:nvPr>
        </p:nvSpPr>
        <p:spPr/>
        <p:txBody>
          <a:bodyPr>
            <a:normAutofit/>
          </a:bodyPr>
          <a:lstStyle/>
          <a:p>
            <a:pPr lvl="0">
              <a:buFont typeface="Arial" panose="020B0604020202020204" pitchFamily="34" charset="0"/>
              <a:buChar char="•"/>
            </a:pPr>
            <a:r>
              <a:rPr lang="zh-TW" altLang="en-US" dirty="0">
                <a:latin typeface="Times New Roman"/>
                <a:ea typeface="標楷體"/>
              </a:rPr>
              <a:t>可視需要增列其他說明</a:t>
            </a:r>
            <a:r>
              <a:rPr lang="zh-TW" altLang="en-US" b="1" dirty="0">
                <a:latin typeface="Times New Roman"/>
                <a:ea typeface="標楷體"/>
              </a:rPr>
              <a:t>。</a:t>
            </a:r>
            <a:endParaRPr lang="zh-TW" b="1"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D27B4D0-B782-4D5D-B082-979C760319CB}" type="slidenum">
              <a:t>12</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1162498" y="2412348"/>
            <a:ext cx="5461588"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FF"/>
                </a:solidFill>
                <a:latin typeface="Times New Roman"/>
                <a:ea typeface="標楷體"/>
              </a:rPr>
              <a:t>：</a:t>
            </a:r>
            <a:endParaRPr lang="en-US" sz="1800" b="1" i="0" u="none" strike="noStrike" kern="1200" cap="none" spc="0" baseline="0" dirty="0">
              <a:solidFill>
                <a:srgbClr val="0000FF"/>
              </a:solidFill>
              <a:uFillTx/>
              <a:latin typeface="Times New Roman"/>
              <a:ea typeface="標楷體"/>
            </a:endParaRP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可檢附加強說明公司優勢或執行能力之相關文件。</a:t>
            </a:r>
            <a:endParaRPr lang="en-US" sz="1800" b="1" i="0" u="none" strike="noStrike" kern="1200" cap="none" spc="0" baseline="0" dirty="0">
              <a:solidFill>
                <a:srgbClr val="000000"/>
              </a:solidFill>
              <a:uFillTx/>
              <a:latin typeface="Times New Roman"/>
              <a:ea typeface="標楷體"/>
            </a:endParaRP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可檢附展現公司實績之過往經歷。</a:t>
            </a:r>
            <a:endParaRPr lang="en-US" altLang="zh-TW" sz="1800" b="1" i="0" u="none" strike="noStrike" kern="1200" cap="none" spc="0" baseline="0" dirty="0">
              <a:solidFill>
                <a:srgbClr val="000000"/>
              </a:solidFill>
              <a:uFillTx/>
              <a:latin typeface="Times New Roman"/>
              <a:ea typeface="標楷體"/>
            </a:endParaRPr>
          </a:p>
          <a:p>
            <a:pPr marL="28575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zh-TW" b="1" dirty="0">
                <a:solidFill>
                  <a:srgbClr val="000000"/>
                </a:solidFill>
                <a:latin typeface="Times New Roman"/>
                <a:ea typeface="標楷體"/>
              </a:rPr>
              <a:t>若「無」則可不填</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5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0"/>
            <a:r>
              <a:rPr lang="zh-TW" b="1">
                <a:latin typeface="Times New Roman"/>
                <a:ea typeface="標楷體"/>
              </a:rPr>
              <a:t>簡報大綱</a:t>
            </a:r>
            <a:endParaRPr lang="en-US" b="1">
              <a:latin typeface="Times New Roman"/>
              <a:ea typeface="標楷體"/>
            </a:endParaRPr>
          </a:p>
        </p:txBody>
      </p:sp>
      <p:sp>
        <p:nvSpPr>
          <p:cNvPr id="3"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2092819-389D-447E-BDD1-54CBF614A571}" type="slidenum">
              <a:t>2</a:t>
            </a:fld>
            <a:endParaRPr lang="en-US" sz="1200" b="0" i="0" u="none" strike="noStrike" kern="1200" cap="none" spc="0" baseline="0">
              <a:solidFill>
                <a:srgbClr val="898989"/>
              </a:solidFill>
              <a:uFillTx/>
              <a:latin typeface="Calibri"/>
              <a:ea typeface="新細明體" pitchFamily="18"/>
            </a:endParaRPr>
          </a:p>
        </p:txBody>
      </p:sp>
      <p:sp>
        <p:nvSpPr>
          <p:cNvPr id="4" name="文字版面配置區 2"/>
          <p:cNvSpPr txBox="1"/>
          <p:nvPr/>
        </p:nvSpPr>
        <p:spPr>
          <a:xfrm>
            <a:off x="1981203" y="1628802"/>
            <a:ext cx="8229600" cy="4727548"/>
          </a:xfrm>
          <a:prstGeom prst="rect">
            <a:avLst/>
          </a:prstGeom>
          <a:noFill/>
          <a:ln cap="flat">
            <a:noFill/>
          </a:ln>
        </p:spPr>
        <p:txBody>
          <a:bodyPr vert="horz" wrap="square" lIns="91440" tIns="45720" rIns="91440" bIns="45720" anchor="t" anchorCtr="0" compatLnSpc="1">
            <a:normAutofit/>
          </a:bodyPr>
          <a:lstStyle/>
          <a:p>
            <a:pPr marL="971550" marR="0" lvl="1" indent="-514350" algn="l" defTabSz="914400" rtl="0" fontAlgn="auto" hangingPunct="1">
              <a:lnSpc>
                <a:spcPct val="90000"/>
              </a:lnSpc>
              <a:spcBef>
                <a:spcPts val="700"/>
              </a:spcBef>
              <a:spcAft>
                <a:spcPts val="0"/>
              </a:spcAft>
              <a:buSzPct val="100000"/>
              <a:buFont typeface="Calibri"/>
              <a:buAutoNum type="arabicPeriod"/>
              <a:tabLst/>
              <a:defRPr sz="1800" b="0" i="0" u="none" strike="noStrike" kern="0" cap="none" spc="0" baseline="0">
                <a:solidFill>
                  <a:srgbClr val="000000"/>
                </a:solidFill>
                <a:uFillTx/>
              </a:defRPr>
            </a:pP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公司概況</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計畫創新性與競爭力分析</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實施方式</a:t>
            </a:r>
            <a:endParaRPr lang="en-US" altLang="zh-TW" sz="2800" b="0" i="0" u="none" strike="noStrike" kern="1200" cap="none" spc="0" baseline="0" dirty="0">
              <a:solidFill>
                <a:srgbClr val="000000"/>
              </a:solidFill>
              <a:uFillTx/>
              <a:latin typeface="Times New Roman"/>
              <a:ea typeface="標楷體"/>
            </a:endParaRP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u="sng" dirty="0">
                <a:solidFill>
                  <a:srgbClr val="0000FF"/>
                </a:solidFill>
                <a:latin typeface="Times New Roman"/>
                <a:ea typeface="標楷體"/>
              </a:rPr>
              <a:t>預定進度及查核點</a:t>
            </a: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u="sng" dirty="0">
                <a:solidFill>
                  <a:srgbClr val="0000FF"/>
                </a:solidFill>
                <a:latin typeface="Times New Roman"/>
                <a:ea typeface="標楷體"/>
              </a:rPr>
              <a:t>資源投入情形</a:t>
            </a:r>
            <a:r>
              <a:rPr lang="en-US" altLang="zh-TW" sz="2800" u="sng" dirty="0">
                <a:solidFill>
                  <a:srgbClr val="0000FF"/>
                </a:solidFill>
                <a:latin typeface="Times New Roman"/>
                <a:ea typeface="標楷體"/>
              </a:rPr>
              <a:t>(</a:t>
            </a:r>
            <a:r>
              <a:rPr lang="zh-TW" altLang="en-US" sz="2800" u="sng" dirty="0">
                <a:solidFill>
                  <a:srgbClr val="0000FF"/>
                </a:solidFill>
                <a:latin typeface="Times New Roman"/>
                <a:ea typeface="標楷體"/>
              </a:rPr>
              <a:t>人力、經費等</a:t>
            </a:r>
            <a:r>
              <a:rPr lang="en-US" altLang="zh-TW" sz="2800" u="sng" dirty="0">
                <a:solidFill>
                  <a:srgbClr val="0000FF"/>
                </a:solidFill>
                <a:latin typeface="Times New Roman"/>
                <a:ea typeface="標楷體"/>
              </a:rPr>
              <a:t>)</a:t>
            </a: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u="sng" dirty="0">
                <a:solidFill>
                  <a:srgbClr val="0000FF"/>
                </a:solidFill>
                <a:latin typeface="Times New Roman"/>
                <a:ea typeface="標楷體"/>
              </a:rPr>
              <a:t>預期效益</a:t>
            </a:r>
            <a:endParaRPr lang="en-US" sz="2800" i="0" u="sng" strike="noStrike" kern="1200" cap="none" spc="0" baseline="0" dirty="0">
              <a:solidFill>
                <a:srgbClr val="0000FF"/>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審查意見回覆</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附件</a:t>
            </a:r>
            <a:endParaRPr lang="en-US" altLang="zh-TW" sz="2800" b="0" i="0" u="none" strike="noStrike" kern="1200" cap="none" spc="0" baseline="0" dirty="0">
              <a:solidFill>
                <a:srgbClr val="000000"/>
              </a:solidFill>
              <a:uFillTx/>
              <a:latin typeface="Times New Roman"/>
              <a:ea typeface="標楷體"/>
            </a:endParaRPr>
          </a:p>
        </p:txBody>
      </p:sp>
      <p:sp>
        <p:nvSpPr>
          <p:cNvPr id="5" name="矩形 5"/>
          <p:cNvSpPr/>
          <p:nvPr/>
        </p:nvSpPr>
        <p:spPr>
          <a:xfrm>
            <a:off x="7697812" y="1694273"/>
            <a:ext cx="3672404"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00"/>
                </a:solidFill>
                <a:latin typeface="Times New Roman"/>
                <a:ea typeface="標楷體"/>
              </a:rPr>
              <a:t>：</a:t>
            </a:r>
            <a:endParaRPr lang="en-US" sz="1800" b="1" i="0" u="none" strike="noStrike" kern="1200" cap="none" spc="0" baseline="0" dirty="0">
              <a:solidFill>
                <a:srgbClr val="000000"/>
              </a:solidFill>
              <a:uFillTx/>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簡報時間</a:t>
            </a:r>
            <a:r>
              <a:rPr lang="zh-TW" altLang="en-US" b="1" u="sng" dirty="0">
                <a:solidFill>
                  <a:srgbClr val="0000FF"/>
                </a:solidFill>
                <a:latin typeface="Times New Roman"/>
                <a:ea typeface="標楷體"/>
              </a:rPr>
              <a:t>以</a:t>
            </a:r>
            <a:r>
              <a:rPr lang="en-US" b="1" dirty="0">
                <a:solidFill>
                  <a:srgbClr val="000000"/>
                </a:solidFill>
                <a:latin typeface="Times New Roman"/>
                <a:ea typeface="標楷體"/>
              </a:rPr>
              <a:t>30</a:t>
            </a:r>
            <a:r>
              <a:rPr lang="zh-TW" b="1" dirty="0">
                <a:solidFill>
                  <a:srgbClr val="000000"/>
                </a:solidFill>
                <a:latin typeface="Times New Roman"/>
                <a:ea typeface="標楷體"/>
              </a:rPr>
              <a:t>分鐘</a:t>
            </a:r>
            <a:r>
              <a:rPr lang="zh-TW" altLang="en-US" b="1" u="sng" dirty="0">
                <a:solidFill>
                  <a:srgbClr val="0000FF"/>
                </a:solidFill>
                <a:latin typeface="Times New Roman"/>
                <a:ea typeface="標楷體"/>
              </a:rPr>
              <a:t>為限</a:t>
            </a:r>
            <a:r>
              <a:rPr lang="zh-TW" b="1" dirty="0">
                <a:solidFill>
                  <a:srgbClr val="000000"/>
                </a:solidFill>
                <a:latin typeface="Times New Roman"/>
                <a:ea typeface="標楷體"/>
              </a:rPr>
              <a:t>。</a:t>
            </a:r>
            <a:endParaRPr lang="en-US" b="1" dirty="0">
              <a:solidFill>
                <a:srgbClr val="000000"/>
              </a:solidFill>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報告者原則上以計畫主持人為主。</a:t>
            </a:r>
            <a:endParaRPr lang="en-US" b="1" dirty="0">
              <a:solidFill>
                <a:srgbClr val="000000"/>
              </a:solidFill>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不可刪減大綱及頁碼。</a:t>
            </a:r>
            <a:endParaRPr lang="en-US" b="1" dirty="0">
              <a:solidFill>
                <a:srgbClr val="000000"/>
              </a:solidFill>
              <a:latin typeface="Times New Roman"/>
              <a:ea typeface="標楷體"/>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5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b="1" dirty="0">
                <a:latin typeface="Times New Roman"/>
                <a:ea typeface="標楷體"/>
              </a:rPr>
              <a:t>一、公司概況</a:t>
            </a:r>
          </a:p>
        </p:txBody>
      </p:sp>
      <p:sp>
        <p:nvSpPr>
          <p:cNvPr id="3" name="文字版面配置區 2"/>
          <p:cNvSpPr txBox="1">
            <a:spLocks noGrp="1"/>
          </p:cNvSpPr>
          <p:nvPr>
            <p:ph type="body" idx="1"/>
          </p:nvPr>
        </p:nvSpPr>
        <p:spPr>
          <a:xfrm>
            <a:off x="1603171" y="1688686"/>
            <a:ext cx="8918371" cy="4525959"/>
          </a:xfrm>
        </p:spPr>
        <p:txBody>
          <a:bodyPr/>
          <a:lstStyle/>
          <a:p>
            <a:pPr marL="514350" lvl="1" indent="-514350" algn="just">
              <a:buFont typeface="Calibri"/>
              <a:buAutoNum type="arabicPeriod"/>
            </a:pPr>
            <a:r>
              <a:rPr lang="zh-TW" sz="3000" dirty="0">
                <a:latin typeface="Times New Roman"/>
                <a:ea typeface="標楷體"/>
              </a:rPr>
              <a:t>公司簡述</a:t>
            </a:r>
            <a:endParaRPr lang="en-US" sz="3000" dirty="0">
              <a:latin typeface="Times New Roman"/>
              <a:ea typeface="標楷體"/>
            </a:endParaRPr>
          </a:p>
          <a:p>
            <a:pPr marL="514350" lvl="1" indent="-514350" algn="just">
              <a:buFont typeface="Calibri"/>
              <a:buAutoNum type="arabicPeriod"/>
            </a:pPr>
            <a:r>
              <a:rPr lang="zh-TW" sz="3000" dirty="0">
                <a:latin typeface="Times New Roman"/>
                <a:ea typeface="標楷體"/>
              </a:rPr>
              <a:t>近三年營運及財務狀況</a:t>
            </a: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r>
              <a:rPr lang="zh-TW" sz="3000" dirty="0">
                <a:latin typeface="Times New Roman"/>
                <a:ea typeface="標楷體"/>
              </a:rPr>
              <a:t>研發成果：已獲得獎項及與本計畫相關之專利</a:t>
            </a: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098E43B-8A70-439F-85BE-8AB013D7BFE1}" type="slidenum">
              <a:t>3</a:t>
            </a:fld>
            <a:endParaRPr lang="en-US" sz="1200" b="0" i="0" u="none" strike="noStrike" kern="1200" cap="none" spc="0" baseline="0">
              <a:solidFill>
                <a:srgbClr val="898989"/>
              </a:solidFill>
              <a:uFillTx/>
              <a:latin typeface="Calibri"/>
              <a:ea typeface="新細明體" pitchFamily="18"/>
            </a:endParaRPr>
          </a:p>
        </p:txBody>
      </p:sp>
      <p:graphicFrame>
        <p:nvGraphicFramePr>
          <p:cNvPr id="6" name="表格 5"/>
          <p:cNvGraphicFramePr>
            <a:graphicFrameLocks noGrp="1"/>
          </p:cNvGraphicFramePr>
          <p:nvPr>
            <p:extLst>
              <p:ext uri="{D42A27DB-BD31-4B8C-83A1-F6EECF244321}">
                <p14:modId xmlns:p14="http://schemas.microsoft.com/office/powerpoint/2010/main" val="3223473105"/>
              </p:ext>
            </p:extLst>
          </p:nvPr>
        </p:nvGraphicFramePr>
        <p:xfrm>
          <a:off x="1258790" y="2804547"/>
          <a:ext cx="10146635" cy="2707902"/>
        </p:xfrm>
        <a:graphic>
          <a:graphicData uri="http://schemas.openxmlformats.org/drawingml/2006/table">
            <a:tbl>
              <a:tblPr>
                <a:effectLst/>
                <a:tableStyleId>{5C22544A-7EE6-4342-B048-85BDC9FD1C3A}</a:tableStyleId>
              </a:tblPr>
              <a:tblGrid>
                <a:gridCol w="1861654">
                  <a:extLst>
                    <a:ext uri="{9D8B030D-6E8A-4147-A177-3AD203B41FA5}">
                      <a16:colId xmlns:a16="http://schemas.microsoft.com/office/drawing/2014/main" val="4008206025"/>
                    </a:ext>
                  </a:extLst>
                </a:gridCol>
                <a:gridCol w="763304">
                  <a:extLst>
                    <a:ext uri="{9D8B030D-6E8A-4147-A177-3AD203B41FA5}">
                      <a16:colId xmlns:a16="http://schemas.microsoft.com/office/drawing/2014/main" val="671097377"/>
                    </a:ext>
                  </a:extLst>
                </a:gridCol>
                <a:gridCol w="904570">
                  <a:extLst>
                    <a:ext uri="{9D8B030D-6E8A-4147-A177-3AD203B41FA5}">
                      <a16:colId xmlns:a16="http://schemas.microsoft.com/office/drawing/2014/main" val="292503048"/>
                    </a:ext>
                  </a:extLst>
                </a:gridCol>
                <a:gridCol w="1093786">
                  <a:extLst>
                    <a:ext uri="{9D8B030D-6E8A-4147-A177-3AD203B41FA5}">
                      <a16:colId xmlns:a16="http://schemas.microsoft.com/office/drawing/2014/main" val="3311813984"/>
                    </a:ext>
                  </a:extLst>
                </a:gridCol>
                <a:gridCol w="754672">
                  <a:extLst>
                    <a:ext uri="{9D8B030D-6E8A-4147-A177-3AD203B41FA5}">
                      <a16:colId xmlns:a16="http://schemas.microsoft.com/office/drawing/2014/main" val="1017968037"/>
                    </a:ext>
                  </a:extLst>
                </a:gridCol>
                <a:gridCol w="924229">
                  <a:extLst>
                    <a:ext uri="{9D8B030D-6E8A-4147-A177-3AD203B41FA5}">
                      <a16:colId xmlns:a16="http://schemas.microsoft.com/office/drawing/2014/main" val="3378403911"/>
                    </a:ext>
                  </a:extLst>
                </a:gridCol>
                <a:gridCol w="1082759">
                  <a:extLst>
                    <a:ext uri="{9D8B030D-6E8A-4147-A177-3AD203B41FA5}">
                      <a16:colId xmlns:a16="http://schemas.microsoft.com/office/drawing/2014/main" val="977092680"/>
                    </a:ext>
                  </a:extLst>
                </a:gridCol>
                <a:gridCol w="755879">
                  <a:extLst>
                    <a:ext uri="{9D8B030D-6E8A-4147-A177-3AD203B41FA5}">
                      <a16:colId xmlns:a16="http://schemas.microsoft.com/office/drawing/2014/main" val="3039774759"/>
                    </a:ext>
                  </a:extLst>
                </a:gridCol>
                <a:gridCol w="914400">
                  <a:extLst>
                    <a:ext uri="{9D8B030D-6E8A-4147-A177-3AD203B41FA5}">
                      <a16:colId xmlns:a16="http://schemas.microsoft.com/office/drawing/2014/main" val="1298287690"/>
                    </a:ext>
                  </a:extLst>
                </a:gridCol>
                <a:gridCol w="1091382">
                  <a:extLst>
                    <a:ext uri="{9D8B030D-6E8A-4147-A177-3AD203B41FA5}">
                      <a16:colId xmlns:a16="http://schemas.microsoft.com/office/drawing/2014/main" val="2682348278"/>
                    </a:ext>
                  </a:extLst>
                </a:gridCol>
              </a:tblGrid>
              <a:tr h="419019">
                <a:tc rowSpan="2">
                  <a:txBody>
                    <a:bodyPr/>
                    <a:lstStyle/>
                    <a:p>
                      <a:pPr lvl="0" indent="1271" algn="ctr" fontAlgn="b">
                        <a:lnSpc>
                          <a:spcPts val="1800"/>
                        </a:lnSpc>
                        <a:spcAft>
                          <a:spcPts val="0"/>
                        </a:spcAft>
                      </a:pPr>
                      <a:r>
                        <a:rPr lang="zh-TW" sz="1600" b="1" dirty="0">
                          <a:latin typeface="標楷體" pitchFamily="65"/>
                          <a:ea typeface="標楷體" pitchFamily="65"/>
                        </a:rPr>
                        <a:t>公司主要</a:t>
                      </a:r>
                    </a:p>
                    <a:p>
                      <a:pPr lvl="0" algn="ctr" fontAlgn="b">
                        <a:lnSpc>
                          <a:spcPts val="1800"/>
                        </a:lnSpc>
                        <a:spcAft>
                          <a:spcPts val="0"/>
                        </a:spcAft>
                      </a:pPr>
                      <a:r>
                        <a:rPr lang="zh-TW" sz="1600" b="1" dirty="0">
                          <a:latin typeface="標楷體" pitchFamily="65"/>
                          <a:ea typeface="標楷體" pitchFamily="65"/>
                        </a:rPr>
                        <a:t>產品項目</a:t>
                      </a:r>
                      <a:r>
                        <a:rPr lang="en-US" sz="1600" b="1" dirty="0">
                          <a:latin typeface="標楷體" pitchFamily="65"/>
                          <a:ea typeface="標楷體" pitchFamily="65"/>
                        </a:rPr>
                        <a:t>(</a:t>
                      </a:r>
                      <a:r>
                        <a:rPr lang="zh-TW" sz="1600" b="1" dirty="0">
                          <a:latin typeface="標楷體" pitchFamily="65"/>
                          <a:ea typeface="標楷體" pitchFamily="65"/>
                        </a:rPr>
                        <a:t>近</a:t>
                      </a:r>
                      <a:r>
                        <a:rPr lang="en-US" sz="1600" b="1" dirty="0">
                          <a:latin typeface="標楷體" pitchFamily="65"/>
                          <a:ea typeface="標楷體" pitchFamily="65"/>
                        </a:rPr>
                        <a:t>3</a:t>
                      </a:r>
                      <a:r>
                        <a:rPr lang="zh-TW" sz="1600" b="1" dirty="0">
                          <a:latin typeface="標楷體" pitchFamily="65"/>
                          <a:ea typeface="標楷體" pitchFamily="65"/>
                        </a:rPr>
                        <a:t>年</a:t>
                      </a:r>
                      <a:r>
                        <a:rPr lang="en-US" sz="1600" b="1" dirty="0">
                          <a:latin typeface="標楷體" pitchFamily="65"/>
                          <a:ea typeface="標楷體" pitchFamily="65"/>
                        </a:rPr>
                        <a:t>)</a:t>
                      </a:r>
                      <a:endParaRPr lang="zh-TW" sz="1600" b="1" dirty="0">
                        <a:latin typeface="標楷體" pitchFamily="65"/>
                        <a:ea typeface="標楷體" pitchFamily="65"/>
                      </a:endParaRPr>
                    </a:p>
                  </a:txBody>
                  <a:tcPr marL="17775" marR="17775" marT="0" marB="0" anchor="ctr"/>
                </a:tc>
                <a:tc gridSpan="3">
                  <a:txBody>
                    <a:bodyPr/>
                    <a:lstStyle/>
                    <a:p>
                      <a:pPr marL="0" lvl="0" indent="0" algn="ctr" fontAlgn="b">
                        <a:lnSpc>
                          <a:spcPts val="1800"/>
                        </a:lnSpc>
                        <a:spcBef>
                          <a:spcPts val="300"/>
                        </a:spcBef>
                        <a:spcAft>
                          <a:spcPts val="0"/>
                        </a:spcAft>
                      </a:pPr>
                      <a:r>
                        <a:rPr lang="zh-TW" sz="1600" b="1" i="0">
                          <a:latin typeface="標楷體" pitchFamily="65"/>
                          <a:ea typeface="標楷體" pitchFamily="65"/>
                        </a:rPr>
                        <a:t>民國</a:t>
                      </a:r>
                      <a:r>
                        <a:rPr lang="en-US" sz="1600" b="1" i="0">
                          <a:latin typeface="標楷體" pitchFamily="65"/>
                          <a:ea typeface="標楷體" pitchFamily="65"/>
                        </a:rPr>
                        <a:t> XX </a:t>
                      </a:r>
                      <a:r>
                        <a:rPr lang="zh-TW" sz="1600" b="1" i="0">
                          <a:latin typeface="標楷體" pitchFamily="65"/>
                          <a:ea typeface="標楷體" pitchFamily="65"/>
                        </a:rPr>
                        <a:t>年</a:t>
                      </a:r>
                      <a:endParaRPr lang="zh-TW" sz="1600" b="1"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marL="0" lvl="0" indent="0" algn="ctr" defTabSz="914400" rtl="0" fontAlgn="b" hangingPunct="1">
                        <a:lnSpc>
                          <a:spcPts val="1800"/>
                        </a:lnSpc>
                        <a:spcBef>
                          <a:spcPts val="300"/>
                        </a:spcBef>
                        <a:spcAft>
                          <a:spcPts val="0"/>
                        </a:spcAft>
                      </a:pPr>
                      <a:r>
                        <a:rPr lang="zh-TW" sz="1600" b="1" i="0" kern="1200" dirty="0">
                          <a:solidFill>
                            <a:srgbClr val="000000"/>
                          </a:solidFill>
                          <a:latin typeface="標楷體" pitchFamily="65"/>
                          <a:ea typeface="標楷體" pitchFamily="65"/>
                        </a:rPr>
                        <a:t>民國</a:t>
                      </a:r>
                      <a:r>
                        <a:rPr lang="en-US" sz="1600" b="1" i="0" kern="1200" dirty="0">
                          <a:solidFill>
                            <a:srgbClr val="000000"/>
                          </a:solidFill>
                          <a:latin typeface="標楷體" pitchFamily="65"/>
                          <a:ea typeface="標楷體" pitchFamily="65"/>
                        </a:rPr>
                        <a:t> XX </a:t>
                      </a:r>
                      <a:r>
                        <a:rPr lang="zh-TW" sz="1600" b="1" i="0" kern="1200" dirty="0">
                          <a:solidFill>
                            <a:srgbClr val="000000"/>
                          </a:solidFill>
                          <a:latin typeface="標楷體" pitchFamily="65"/>
                          <a:ea typeface="標楷體" pitchFamily="65"/>
                        </a:rPr>
                        <a:t>年</a:t>
                      </a: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民國</a:t>
                      </a:r>
                      <a:r>
                        <a:rPr lang="en-US" sz="1600" b="1" i="0" kern="1200">
                          <a:solidFill>
                            <a:srgbClr val="000000"/>
                          </a:solidFill>
                          <a:latin typeface="標楷體" pitchFamily="65"/>
                          <a:ea typeface="標楷體" pitchFamily="65"/>
                        </a:rPr>
                        <a:t> XX </a:t>
                      </a:r>
                      <a:r>
                        <a:rPr lang="zh-TW" sz="1600" b="1" i="0" kern="1200">
                          <a:solidFill>
                            <a:srgbClr val="000000"/>
                          </a:solidFill>
                          <a:latin typeface="標楷體" pitchFamily="65"/>
                          <a:ea typeface="標楷體" pitchFamily="65"/>
                        </a:rPr>
                        <a:t>年</a:t>
                      </a: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20296452"/>
                  </a:ext>
                </a:extLst>
              </a:tr>
              <a:tr h="297201">
                <a:tc vMerge="1">
                  <a:txBody>
                    <a:bodyPr/>
                    <a:lstStyle/>
                    <a:p>
                      <a:endParaRPr lang="zh-TW" altLang="en-US"/>
                    </a:p>
                  </a:txBody>
                  <a:tcP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marR="0" lvl="0" indent="0" algn="ctr" defTabSz="914400" rtl="0" fontAlgn="b" hangingPunct="1">
                        <a:lnSpc>
                          <a:spcPts val="1800"/>
                        </a:lnSpc>
                        <a:spcBef>
                          <a:spcPts val="300"/>
                        </a:spcBef>
                        <a:spcAft>
                          <a:spcPts val="0"/>
                        </a:spcAft>
                        <a:buNone/>
                        <a:tabLs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extLst>
                  <a:ext uri="{0D108BD9-81ED-4DB2-BD59-A6C34878D82A}">
                    <a16:rowId xmlns:a16="http://schemas.microsoft.com/office/drawing/2014/main" val="3543969911"/>
                  </a:ext>
                </a:extLst>
              </a:tr>
              <a:tr h="284526">
                <a:tc>
                  <a:txBody>
                    <a:bodyPr/>
                    <a:lstStyle/>
                    <a:p>
                      <a:pPr lvl="0" indent="-252090" algn="ctr" fontAlgn="b">
                        <a:lnSpc>
                          <a:spcPts val="1800"/>
                        </a:lnSpc>
                        <a:spcBef>
                          <a:spcPts val="300"/>
                        </a:spcBef>
                        <a:spcAft>
                          <a:spcPts val="0"/>
                        </a:spcAft>
                      </a:pPr>
                      <a:r>
                        <a:rPr lang="en-US" sz="1600" dirty="0">
                          <a:latin typeface="標楷體" pitchFamily="65"/>
                          <a:ea typeface="標楷體" pitchFamily="65"/>
                        </a:rPr>
                        <a:t> </a:t>
                      </a:r>
                      <a:endParaRPr lang="zh-TW" sz="1600" dirty="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extLst>
                  <a:ext uri="{0D108BD9-81ED-4DB2-BD59-A6C34878D82A}">
                    <a16:rowId xmlns:a16="http://schemas.microsoft.com/office/drawing/2014/main" val="408287384"/>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rPr>
                        <a:t>合</a:t>
                      </a:r>
                      <a:r>
                        <a:rPr lang="en-US" sz="1600" dirty="0">
                          <a:latin typeface="標楷體" pitchFamily="65"/>
                          <a:ea typeface="標楷體" pitchFamily="65"/>
                        </a:rPr>
                        <a:t>    </a:t>
                      </a:r>
                      <a:r>
                        <a:rPr lang="zh-TW" sz="1600" dirty="0">
                          <a:latin typeface="標楷體" pitchFamily="65"/>
                          <a:ea typeface="標楷體" pitchFamily="65"/>
                        </a:rPr>
                        <a:t>計</a:t>
                      </a:r>
                      <a:r>
                        <a:rPr lang="en-US" sz="1600" dirty="0">
                          <a:latin typeface="標楷體" pitchFamily="65"/>
                          <a:ea typeface="標楷體" pitchFamily="65"/>
                        </a:rPr>
                        <a:t>(</a:t>
                      </a:r>
                      <a:r>
                        <a:rPr lang="zh-TW" sz="1600" dirty="0">
                          <a:latin typeface="標楷體" pitchFamily="65"/>
                          <a:ea typeface="標楷體" pitchFamily="65"/>
                        </a:rPr>
                        <a:t>千元</a:t>
                      </a:r>
                      <a:r>
                        <a:rPr lang="en-US" sz="1600" dirty="0">
                          <a:latin typeface="標楷體" pitchFamily="65"/>
                          <a:ea typeface="標楷體" pitchFamily="65"/>
                        </a:rPr>
                        <a:t>)</a:t>
                      </a:r>
                      <a:endParaRPr lang="zh-TW" sz="1600" dirty="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extLst>
                  <a:ext uri="{0D108BD9-81ED-4DB2-BD59-A6C34878D82A}">
                    <a16:rowId xmlns:a16="http://schemas.microsoft.com/office/drawing/2014/main" val="1466922975"/>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rPr>
                        <a:t>年度營業額</a:t>
                      </a:r>
                      <a:r>
                        <a:rPr lang="en-US" sz="1600" dirty="0">
                          <a:latin typeface="標楷體" pitchFamily="65"/>
                          <a:ea typeface="標楷體" pitchFamily="65"/>
                        </a:rPr>
                        <a:t>(A)</a:t>
                      </a:r>
                      <a:endParaRPr lang="zh-TW" sz="1600" dirty="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631858140"/>
                  </a:ext>
                </a:extLst>
              </a:tr>
              <a:tr h="284526">
                <a:tc>
                  <a:txBody>
                    <a:bodyPr/>
                    <a:lstStyle/>
                    <a:p>
                      <a:pPr lvl="0" indent="-377820" algn="ctr" fontAlgn="b">
                        <a:lnSpc>
                          <a:spcPts val="1800"/>
                        </a:lnSpc>
                        <a:spcBef>
                          <a:spcPts val="300"/>
                        </a:spcBef>
                        <a:spcAft>
                          <a:spcPts val="0"/>
                        </a:spcAft>
                      </a:pPr>
                      <a:r>
                        <a:rPr lang="zh-TW" sz="1600" dirty="0">
                          <a:latin typeface="標楷體" pitchFamily="65"/>
                          <a:ea typeface="標楷體" pitchFamily="65"/>
                        </a:rPr>
                        <a:t>年度研發費用</a:t>
                      </a:r>
                      <a:r>
                        <a:rPr lang="en-US" sz="1600" dirty="0">
                          <a:latin typeface="標楷體" pitchFamily="65"/>
                          <a:ea typeface="標楷體" pitchFamily="65"/>
                        </a:rPr>
                        <a:t>(B)</a:t>
                      </a:r>
                      <a:endParaRPr lang="zh-TW" sz="1600" dirty="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11503139"/>
                  </a:ext>
                </a:extLst>
              </a:tr>
              <a:tr h="284526">
                <a:tc>
                  <a:txBody>
                    <a:bodyPr/>
                    <a:lstStyle/>
                    <a:p>
                      <a:pPr lvl="0" indent="-252090" algn="ctr" fontAlgn="b">
                        <a:lnSpc>
                          <a:spcPts val="1800"/>
                        </a:lnSpc>
                        <a:spcBef>
                          <a:spcPts val="300"/>
                        </a:spcBef>
                        <a:spcAft>
                          <a:spcPts val="0"/>
                        </a:spcAft>
                      </a:pPr>
                      <a:r>
                        <a:rPr lang="en-US" sz="1600">
                          <a:latin typeface="標楷體" pitchFamily="65"/>
                          <a:ea typeface="標楷體" pitchFamily="65"/>
                        </a:rPr>
                        <a:t>(B)/(A)%</a:t>
                      </a:r>
                      <a:endParaRPr lang="zh-TW" sz="160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623274041"/>
                  </a:ext>
                </a:extLst>
              </a:tr>
              <a:tr h="284526">
                <a:tc>
                  <a:txBody>
                    <a:bodyPr/>
                    <a:lstStyle/>
                    <a:p>
                      <a:pPr lvl="0" indent="-252090" algn="ctr" fontAlgn="b">
                        <a:lnSpc>
                          <a:spcPts val="1800"/>
                        </a:lnSpc>
                        <a:spcBef>
                          <a:spcPts val="300"/>
                        </a:spcBef>
                        <a:spcAft>
                          <a:spcPts val="0"/>
                        </a:spcAft>
                      </a:pPr>
                      <a:r>
                        <a:rPr lang="zh-TW" sz="1600">
                          <a:latin typeface="標楷體" pitchFamily="65"/>
                          <a:ea typeface="標楷體" pitchFamily="65"/>
                        </a:rPr>
                        <a:t>說明</a:t>
                      </a:r>
                      <a:endParaRPr lang="zh-TW" sz="160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545627546"/>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cs typeface="Times New Roman" pitchFamily="18"/>
                        </a:rPr>
                        <a:t>實收資本額</a:t>
                      </a:r>
                    </a:p>
                  </a:txBody>
                  <a:tcPr marL="17775" marR="17775" marT="0" marB="0" anchor="ctr"/>
                </a:tc>
                <a:tc gridSpan="9">
                  <a:txBody>
                    <a:bodyPr/>
                    <a:lstStyle/>
                    <a:p>
                      <a:pPr lvl="0" algn="ctr" fontAlgn="b">
                        <a:lnSpc>
                          <a:spcPts val="1800"/>
                        </a:lnSpc>
                        <a:spcBef>
                          <a:spcPts val="900"/>
                        </a:spcBef>
                        <a:spcAft>
                          <a:spcPts val="0"/>
                        </a:spcAft>
                      </a:pP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788620920"/>
                  </a:ext>
                </a:extLst>
              </a:tr>
            </a:tbl>
          </a:graphicData>
        </a:graphic>
      </p:graphicFrame>
      <p:sp>
        <p:nvSpPr>
          <p:cNvPr id="5" name="矩形 4"/>
          <p:cNvSpPr/>
          <p:nvPr/>
        </p:nvSpPr>
        <p:spPr>
          <a:xfrm>
            <a:off x="6088267" y="1240913"/>
            <a:ext cx="6020314"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提醒</a:t>
            </a:r>
            <a:r>
              <a:rPr lang="zh-TW" altLang="en-US" b="1" dirty="0">
                <a:solidFill>
                  <a:srgbClr val="000000"/>
                </a:solidFill>
                <a:latin typeface="Times New Roman"/>
                <a:ea typeface="標楷體"/>
              </a:rPr>
              <a:t>：</a:t>
            </a:r>
            <a:endParaRPr lang="en-US"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重點檢附計畫相關獎項或專利，展現可執行計畫的能力。</a:t>
            </a:r>
            <a:endParaRPr lang="en-US" altLang="zh-TW"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FF0000"/>
                </a:solidFill>
                <a:latin typeface="Times New Roman"/>
                <a:ea typeface="標楷體"/>
              </a:rPr>
              <a:t>公司主要產品項目不得空白。</a:t>
            </a:r>
            <a:endParaRPr lang="en-US" altLang="zh-TW" b="1" u="sng" dirty="0">
              <a:solidFill>
                <a:srgbClr val="FF0000"/>
              </a:solidFill>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FF0000"/>
                </a:solidFill>
                <a:latin typeface="Times New Roman"/>
                <a:ea typeface="標楷體"/>
              </a:rPr>
              <a:t>若</a:t>
            </a:r>
            <a:r>
              <a:rPr lang="en-US" altLang="zh-TW" b="1" u="sng" dirty="0">
                <a:solidFill>
                  <a:srgbClr val="FF0000"/>
                </a:solidFill>
                <a:latin typeface="Times New Roman"/>
                <a:ea typeface="標楷體"/>
              </a:rPr>
              <a:t>(B)/(A)%≧60%</a:t>
            </a:r>
            <a:r>
              <a:rPr lang="zh-TW" altLang="en-US" b="1" u="sng" dirty="0">
                <a:solidFill>
                  <a:srgbClr val="FF0000"/>
                </a:solidFill>
                <a:latin typeface="Times New Roman"/>
                <a:ea typeface="標楷體"/>
              </a:rPr>
              <a:t>或</a:t>
            </a:r>
            <a:r>
              <a:rPr lang="en-US" altLang="zh-TW" b="1" u="sng" dirty="0">
                <a:solidFill>
                  <a:srgbClr val="FF0000"/>
                </a:solidFill>
                <a:latin typeface="Times New Roman"/>
                <a:ea typeface="標楷體"/>
              </a:rPr>
              <a:t>(A)</a:t>
            </a:r>
            <a:r>
              <a:rPr lang="zh-TW" altLang="en-US" b="1" u="sng" dirty="0">
                <a:solidFill>
                  <a:srgbClr val="FF0000"/>
                </a:solidFill>
                <a:latin typeface="Times New Roman"/>
                <a:ea typeface="標楷體"/>
              </a:rPr>
              <a:t>、</a:t>
            </a:r>
            <a:r>
              <a:rPr lang="en-US" altLang="zh-TW" b="1" u="sng" dirty="0">
                <a:solidFill>
                  <a:srgbClr val="FF0000"/>
                </a:solidFill>
                <a:latin typeface="Times New Roman"/>
                <a:ea typeface="標楷體"/>
              </a:rPr>
              <a:t>(B)</a:t>
            </a:r>
            <a:r>
              <a:rPr lang="zh-TW" altLang="en-US" b="1" u="sng" dirty="0">
                <a:solidFill>
                  <a:srgbClr val="FF0000"/>
                </a:solidFill>
                <a:latin typeface="Times New Roman"/>
                <a:ea typeface="標楷體"/>
              </a:rPr>
              <a:t>為</a:t>
            </a:r>
            <a:r>
              <a:rPr lang="en-US" altLang="zh-TW" b="1" u="sng" dirty="0">
                <a:solidFill>
                  <a:srgbClr val="FF0000"/>
                </a:solidFill>
                <a:latin typeface="Times New Roman"/>
                <a:ea typeface="標楷體"/>
              </a:rPr>
              <a:t>0</a:t>
            </a:r>
            <a:r>
              <a:rPr lang="zh-TW" altLang="en-US" b="1" u="sng" dirty="0">
                <a:solidFill>
                  <a:srgbClr val="FF0000"/>
                </a:solidFill>
                <a:latin typeface="Times New Roman"/>
                <a:ea typeface="標楷體"/>
              </a:rPr>
              <a:t>者 ，須補充說明。</a:t>
            </a:r>
            <a:endParaRPr lang="en-US" altLang="zh-TW" b="1" u="sng" dirty="0">
              <a:solidFill>
                <a:srgbClr val="FF0000"/>
              </a:solidFill>
              <a:latin typeface="Times New Roman"/>
              <a:ea typeface="標楷體"/>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kern="1200">
                <a:solidFill>
                  <a:srgbClr val="000000"/>
                </a:solidFill>
                <a:latin typeface="Times New Roman"/>
                <a:ea typeface="標楷體"/>
              </a:rPr>
              <a:t>二、計畫創新性與競爭力分析</a:t>
            </a:r>
          </a:p>
        </p:txBody>
      </p:sp>
      <p:sp>
        <p:nvSpPr>
          <p:cNvPr id="3" name="文字版面配置區 2"/>
          <p:cNvSpPr txBox="1">
            <a:spLocks noGrp="1"/>
          </p:cNvSpPr>
          <p:nvPr>
            <p:ph type="body" idx="1"/>
          </p:nvPr>
        </p:nvSpPr>
        <p:spPr/>
        <p:txBody>
          <a:bodyPr>
            <a:normAutofit/>
          </a:bodyPr>
          <a:lstStyle/>
          <a:p>
            <a:pPr marL="514350" lvl="1" indent="-514350" algn="just">
              <a:buFont typeface="Calibri"/>
              <a:buAutoNum type="arabicPeriod"/>
            </a:pPr>
            <a:r>
              <a:rPr lang="zh-TW" sz="3000" b="1" dirty="0">
                <a:latin typeface="Times New Roman"/>
                <a:ea typeface="標楷體"/>
              </a:rPr>
              <a:t>研發動機及競爭力分析</a:t>
            </a:r>
            <a:r>
              <a:rPr lang="zh-TW" sz="3000" dirty="0">
                <a:latin typeface="Times New Roman"/>
                <a:ea typeface="標楷體"/>
              </a:rPr>
              <a:t>：</a:t>
            </a:r>
            <a:r>
              <a:rPr lang="zh-TW" sz="3000" dirty="0">
                <a:solidFill>
                  <a:srgbClr val="FF0000"/>
                </a:solidFill>
                <a:latin typeface="Times New Roman"/>
                <a:ea typeface="標楷體"/>
              </a:rPr>
              <a:t>國內外產業環境之現況需求</a:t>
            </a:r>
            <a:r>
              <a:rPr lang="zh-TW" sz="3000" dirty="0">
                <a:latin typeface="Times New Roman"/>
                <a:ea typeface="標楷體"/>
              </a:rPr>
              <a:t>、產業環境分析與發展及描述</a:t>
            </a:r>
            <a:r>
              <a:rPr lang="zh-TW" altLang="en-US" sz="3000" u="sng" dirty="0">
                <a:solidFill>
                  <a:srgbClr val="0000FF"/>
                </a:solidFill>
                <a:latin typeface="Times New Roman"/>
                <a:ea typeface="標楷體"/>
              </a:rPr>
              <a:t>申請企業</a:t>
            </a:r>
            <a:r>
              <a:rPr lang="zh-TW" sz="3000" dirty="0">
                <a:latin typeface="Times New Roman"/>
                <a:ea typeface="標楷體"/>
              </a:rPr>
              <a:t>現今與未來所將面臨的問題或瓶頸。</a:t>
            </a:r>
            <a:endParaRPr lang="en-US" sz="3000" dirty="0">
              <a:latin typeface="Times New Roman"/>
              <a:ea typeface="標楷體"/>
            </a:endParaRPr>
          </a:p>
          <a:p>
            <a:pPr marL="514350" lvl="1" indent="-514350" algn="just">
              <a:spcBef>
                <a:spcPts val="800"/>
              </a:spcBef>
              <a:buFont typeface="Calibri"/>
              <a:buAutoNum type="arabicPeriod"/>
            </a:pPr>
            <a:r>
              <a:rPr lang="zh-TW" sz="3000" b="1" dirty="0">
                <a:latin typeface="Times New Roman"/>
                <a:ea typeface="標楷體"/>
              </a:rPr>
              <a:t>計畫目標與規格</a:t>
            </a:r>
            <a:r>
              <a:rPr lang="zh-TW" sz="3000" dirty="0">
                <a:latin typeface="Times New Roman"/>
                <a:ea typeface="標楷體"/>
              </a:rPr>
              <a:t>：如計畫預</a:t>
            </a:r>
            <a:r>
              <a:rPr lang="zh-TW" altLang="en-US" sz="3000" u="sng" dirty="0">
                <a:solidFill>
                  <a:srgbClr val="0000FF"/>
                </a:solidFill>
                <a:latin typeface="Times New Roman"/>
                <a:ea typeface="標楷體"/>
              </a:rPr>
              <a:t>計</a:t>
            </a:r>
            <a:r>
              <a:rPr lang="zh-TW" sz="3000" dirty="0">
                <a:latin typeface="Times New Roman"/>
                <a:ea typeface="標楷體"/>
              </a:rPr>
              <a:t>達成之</a:t>
            </a:r>
            <a:r>
              <a:rPr lang="zh-TW" sz="3000" dirty="0">
                <a:solidFill>
                  <a:srgbClr val="FF0000"/>
                </a:solidFill>
                <a:latin typeface="Times New Roman"/>
                <a:ea typeface="標楷體"/>
              </a:rPr>
              <a:t>目標</a:t>
            </a:r>
            <a:r>
              <a:rPr lang="zh-TW" sz="3000" dirty="0">
                <a:latin typeface="Times New Roman"/>
                <a:ea typeface="標楷體"/>
              </a:rPr>
              <a:t>、計畫執行</a:t>
            </a:r>
            <a:r>
              <a:rPr lang="zh-TW" sz="3000" dirty="0">
                <a:solidFill>
                  <a:srgbClr val="FF0000"/>
                </a:solidFill>
                <a:latin typeface="Times New Roman"/>
                <a:ea typeface="標楷體"/>
              </a:rPr>
              <a:t>前後之</a:t>
            </a:r>
            <a:r>
              <a:rPr lang="zh-TW" altLang="en-US" sz="3000" u="sng" dirty="0">
                <a:solidFill>
                  <a:srgbClr val="FF0000"/>
                </a:solidFill>
                <a:latin typeface="Times New Roman"/>
                <a:ea typeface="標楷體"/>
              </a:rPr>
              <a:t>功能規格</a:t>
            </a:r>
            <a:r>
              <a:rPr lang="en-US" altLang="zh-TW" sz="3000" u="sng" dirty="0">
                <a:solidFill>
                  <a:srgbClr val="FF0000"/>
                </a:solidFill>
                <a:latin typeface="Times New Roman"/>
                <a:ea typeface="標楷體"/>
              </a:rPr>
              <a:t>(</a:t>
            </a:r>
            <a:r>
              <a:rPr lang="zh-TW" sz="3000" u="sng" dirty="0">
                <a:solidFill>
                  <a:srgbClr val="FF0000"/>
                </a:solidFill>
                <a:latin typeface="Times New Roman"/>
                <a:ea typeface="標楷體"/>
              </a:rPr>
              <a:t>技術</a:t>
            </a:r>
            <a:r>
              <a:rPr lang="zh-TW" altLang="en-US" sz="3000" u="sng" dirty="0">
                <a:solidFill>
                  <a:srgbClr val="FF0000"/>
                </a:solidFill>
                <a:latin typeface="Times New Roman"/>
                <a:ea typeface="標楷體"/>
              </a:rPr>
              <a:t>指標</a:t>
            </a:r>
            <a:r>
              <a:rPr lang="en-US" altLang="zh-TW" sz="3000" u="sng" dirty="0">
                <a:solidFill>
                  <a:srgbClr val="FF0000"/>
                </a:solidFill>
                <a:latin typeface="Times New Roman"/>
                <a:ea typeface="標楷體"/>
              </a:rPr>
              <a:t>)</a:t>
            </a:r>
            <a:r>
              <a:rPr lang="en-US" sz="3000" u="sng" dirty="0">
                <a:solidFill>
                  <a:srgbClr val="FF0000"/>
                </a:solidFill>
                <a:latin typeface="Times New Roman"/>
                <a:ea typeface="標楷體"/>
              </a:rPr>
              <a:t>/</a:t>
            </a:r>
            <a:r>
              <a:rPr lang="zh-TW" altLang="en-US" sz="3000" u="sng" dirty="0">
                <a:solidFill>
                  <a:srgbClr val="FF0000"/>
                </a:solidFill>
                <a:latin typeface="Times New Roman"/>
                <a:ea typeface="標楷體"/>
              </a:rPr>
              <a:t>服務模式</a:t>
            </a:r>
            <a:r>
              <a:rPr lang="en-US" altLang="zh-TW" sz="3000" u="sng" dirty="0">
                <a:solidFill>
                  <a:srgbClr val="FF0000"/>
                </a:solidFill>
                <a:latin typeface="Times New Roman"/>
                <a:ea typeface="標楷體"/>
              </a:rPr>
              <a:t>(</a:t>
            </a:r>
            <a:r>
              <a:rPr lang="zh-TW" sz="3000" u="sng" dirty="0">
                <a:solidFill>
                  <a:srgbClr val="FF0000"/>
                </a:solidFill>
                <a:latin typeface="Times New Roman"/>
                <a:ea typeface="標楷體"/>
              </a:rPr>
              <a:t>服務指標</a:t>
            </a:r>
            <a:r>
              <a:rPr lang="en-US" altLang="zh-TW" sz="3000" u="sng" dirty="0">
                <a:solidFill>
                  <a:srgbClr val="FF0000"/>
                </a:solidFill>
                <a:latin typeface="Times New Roman"/>
                <a:ea typeface="標楷體"/>
              </a:rPr>
              <a:t>)</a:t>
            </a:r>
            <a:r>
              <a:rPr lang="zh-TW" sz="3000" dirty="0">
                <a:solidFill>
                  <a:srgbClr val="FF0000"/>
                </a:solidFill>
                <a:latin typeface="Times New Roman"/>
                <a:ea typeface="標楷體"/>
              </a:rPr>
              <a:t>及產業變化</a:t>
            </a:r>
            <a:r>
              <a:rPr lang="zh-TW" sz="3200" dirty="0">
                <a:latin typeface="Times New Roman"/>
                <a:ea typeface="標楷體"/>
              </a:rPr>
              <a:t>等。</a:t>
            </a:r>
            <a:endParaRPr lang="en-US" sz="3000" dirty="0">
              <a:latin typeface="Times New Roman"/>
              <a:ea typeface="標楷體"/>
            </a:endParaRPr>
          </a:p>
          <a:p>
            <a:pPr marL="514350" lvl="1" indent="-514350" algn="just">
              <a:spcBef>
                <a:spcPts val="800"/>
              </a:spcBef>
              <a:buFont typeface="Calibri"/>
              <a:buAutoNum type="arabicPeriod"/>
            </a:pPr>
            <a:r>
              <a:rPr lang="zh-TW" sz="3000" b="1" dirty="0">
                <a:latin typeface="Times New Roman"/>
                <a:ea typeface="標楷體"/>
              </a:rPr>
              <a:t>創新性</a:t>
            </a:r>
            <a:r>
              <a:rPr lang="zh-TW" sz="3000" dirty="0">
                <a:latin typeface="Times New Roman"/>
                <a:ea typeface="標楷體"/>
              </a:rPr>
              <a:t>：創新之核心技術或服務模式、</a:t>
            </a:r>
            <a:r>
              <a:rPr lang="zh-TW" sz="3000" dirty="0">
                <a:solidFill>
                  <a:srgbClr val="FF0000"/>
                </a:solidFill>
                <a:latin typeface="Times New Roman"/>
                <a:ea typeface="標楷體"/>
              </a:rPr>
              <a:t>與現有</a:t>
            </a:r>
            <a:r>
              <a:rPr lang="en-US" sz="3000" dirty="0">
                <a:solidFill>
                  <a:srgbClr val="FF0000"/>
                </a:solidFill>
                <a:latin typeface="Times New Roman"/>
                <a:ea typeface="標楷體"/>
              </a:rPr>
              <a:t>(</a:t>
            </a:r>
            <a:r>
              <a:rPr lang="zh-TW" sz="3000" dirty="0">
                <a:solidFill>
                  <a:srgbClr val="FF0000"/>
                </a:solidFill>
                <a:latin typeface="Times New Roman"/>
                <a:ea typeface="標楷體"/>
              </a:rPr>
              <a:t>雷同</a:t>
            </a:r>
            <a:r>
              <a:rPr lang="en-US" sz="3000" dirty="0">
                <a:solidFill>
                  <a:srgbClr val="FF0000"/>
                </a:solidFill>
                <a:latin typeface="Times New Roman"/>
                <a:ea typeface="標楷體"/>
              </a:rPr>
              <a:t>)</a:t>
            </a:r>
            <a:r>
              <a:rPr lang="zh-TW" sz="3000" dirty="0">
                <a:solidFill>
                  <a:srgbClr val="FF0000"/>
                </a:solidFill>
                <a:latin typeface="Times New Roman"/>
                <a:ea typeface="標楷體"/>
              </a:rPr>
              <a:t>之技術</a:t>
            </a:r>
            <a:r>
              <a:rPr lang="en-US" sz="3000" dirty="0">
                <a:solidFill>
                  <a:srgbClr val="FF0000"/>
                </a:solidFill>
                <a:latin typeface="Times New Roman"/>
                <a:ea typeface="標楷體"/>
              </a:rPr>
              <a:t>/</a:t>
            </a:r>
            <a:r>
              <a:rPr lang="zh-TW" sz="3000" dirty="0">
                <a:solidFill>
                  <a:srgbClr val="FF0000"/>
                </a:solidFill>
                <a:latin typeface="Times New Roman"/>
                <a:ea typeface="標楷體"/>
              </a:rPr>
              <a:t>服務模式之差異性</a:t>
            </a:r>
            <a:r>
              <a:rPr lang="zh-TW" sz="3000" dirty="0">
                <a:latin typeface="Times New Roman"/>
                <a:ea typeface="標楷體"/>
              </a:rPr>
              <a:t>、突破點</a:t>
            </a:r>
            <a:r>
              <a:rPr lang="zh-TW" sz="3200" dirty="0">
                <a:latin typeface="Times New Roman"/>
                <a:ea typeface="標楷體"/>
              </a:rPr>
              <a:t>等</a:t>
            </a:r>
            <a:r>
              <a:rPr lang="zh-TW" sz="3000" dirty="0">
                <a:latin typeface="Times New Roman"/>
                <a:ea typeface="標楷體"/>
              </a:rPr>
              <a:t>。</a:t>
            </a:r>
            <a:endParaRPr lang="en-US" sz="3000"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EAC9312-E01A-4F18-9B28-16686A0E8A27}" type="slidenum">
              <a:t>4</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6300362" y="5062557"/>
            <a:ext cx="4935197" cy="1089525"/>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FF"/>
                </a:solidFill>
                <a:latin typeface="Times New Roman"/>
                <a:ea typeface="標楷體"/>
              </a:rPr>
              <a:t>：</a:t>
            </a:r>
            <a:endParaRPr lang="en-US" sz="1800" b="1" i="0" u="none" strike="noStrike" kern="1200" cap="none" spc="0" baseline="0" dirty="0">
              <a:solidFill>
                <a:srgbClr val="0000FF"/>
              </a:solidFill>
              <a:uFillTx/>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競爭力分析或市場分析以計畫標的相關為主。</a:t>
            </a:r>
            <a:endParaRPr lang="en-US" b="1" dirty="0">
              <a:solidFill>
                <a:srgbClr val="000000"/>
              </a:solidFill>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可以圖表呈現創新前後差異。</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kern="1200" dirty="0">
                <a:solidFill>
                  <a:srgbClr val="000000"/>
                </a:solidFill>
                <a:latin typeface="Times New Roman"/>
                <a:ea typeface="標楷體"/>
              </a:rPr>
              <a:t>三、實施方式</a:t>
            </a:r>
            <a:endParaRPr lang="en-US" sz="4400" b="1" kern="1200" dirty="0">
              <a:solidFill>
                <a:srgbClr val="000000"/>
              </a:solidFill>
              <a:latin typeface="Times New Roman"/>
              <a:ea typeface="標楷體"/>
            </a:endParaRPr>
          </a:p>
        </p:txBody>
      </p:sp>
      <p:sp>
        <p:nvSpPr>
          <p:cNvPr id="3" name="文字版面配置區 2"/>
          <p:cNvSpPr txBox="1">
            <a:spLocks noGrp="1"/>
          </p:cNvSpPr>
          <p:nvPr>
            <p:ph type="body" idx="1"/>
          </p:nvPr>
        </p:nvSpPr>
        <p:spPr>
          <a:xfrm>
            <a:off x="1425037" y="1686299"/>
            <a:ext cx="9476512" cy="4180435"/>
          </a:xfrm>
        </p:spPr>
        <p:txBody>
          <a:bodyPr>
            <a:normAutofit/>
          </a:bodyPr>
          <a:lstStyle/>
          <a:p>
            <a:pPr marL="514350" lvl="1" indent="-514350" algn="just">
              <a:buFont typeface="Calibri"/>
              <a:buAutoNum type="arabicPeriod"/>
            </a:pPr>
            <a:r>
              <a:rPr lang="zh-TW" sz="3000" b="1" dirty="0">
                <a:latin typeface="Times New Roman"/>
                <a:ea typeface="標楷體"/>
              </a:rPr>
              <a:t>執行步驟及方法</a:t>
            </a:r>
            <a:r>
              <a:rPr lang="zh-TW" sz="3000" dirty="0">
                <a:latin typeface="Times New Roman"/>
                <a:ea typeface="標楷體"/>
              </a:rPr>
              <a:t>：清楚拆解計畫內容，概述分項工作欲完成之目標，合理規劃工作細項、執行步驟及研究方法。</a:t>
            </a:r>
            <a:endParaRPr lang="en-US" sz="3000" dirty="0">
              <a:latin typeface="Times New Roman"/>
              <a:ea typeface="標楷體"/>
            </a:endParaRPr>
          </a:p>
          <a:p>
            <a:pPr marL="514350" lvl="1" indent="-514350" algn="just">
              <a:buFont typeface="Calibri"/>
              <a:buAutoNum type="arabicPeriod"/>
            </a:pPr>
            <a:r>
              <a:rPr lang="zh-TW" sz="3000" b="1" dirty="0">
                <a:latin typeface="Times New Roman"/>
                <a:ea typeface="標楷體"/>
              </a:rPr>
              <a:t>技術及智慧財產權來源</a:t>
            </a:r>
            <a:r>
              <a:rPr lang="zh-TW" sz="3000" dirty="0">
                <a:latin typeface="Times New Roman"/>
                <a:ea typeface="標楷體"/>
              </a:rPr>
              <a:t>對象背景、技術及智慧財產權能力及合作方式說明。</a:t>
            </a:r>
            <a:endParaRPr lang="en-US" altLang="zh-TW" sz="3000" dirty="0">
              <a:latin typeface="Times New Roman"/>
              <a:ea typeface="標楷體"/>
            </a:endParaRPr>
          </a:p>
          <a:p>
            <a:pPr marL="514350" lvl="1" indent="-514350" algn="just">
              <a:buFont typeface="Calibri"/>
              <a:buAutoNum type="arabicPeriod"/>
            </a:pPr>
            <a:r>
              <a:rPr lang="zh-TW" altLang="en-US" sz="3000" b="1" u="sng" dirty="0">
                <a:solidFill>
                  <a:srgbClr val="0000FF"/>
                </a:solidFill>
                <a:latin typeface="Times New Roman"/>
                <a:ea typeface="標楷體"/>
              </a:rPr>
              <a:t>智慧財產權檢索與管理</a:t>
            </a:r>
            <a:r>
              <a:rPr lang="zh-TW" altLang="en-US" sz="3000" u="sng" dirty="0">
                <a:solidFill>
                  <a:srgbClr val="0000FF"/>
                </a:solidFill>
                <a:latin typeface="Times New Roman"/>
                <a:ea typeface="標楷體"/>
              </a:rPr>
              <a:t>：宜針對申請計畫之關鍵技術詳加搜尋、說明與分析，並說明其管理方式，以免侵權。</a:t>
            </a:r>
            <a:endParaRPr lang="zh-TW" sz="3000" u="sng" dirty="0">
              <a:solidFill>
                <a:srgbClr val="0000FF"/>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5</a:t>
            </a:fld>
            <a:endParaRPr lang="en-US" sz="1200" b="0" i="0" u="none" strike="noStrike" kern="1200" cap="none" spc="0" baseline="0">
              <a:solidFill>
                <a:srgbClr val="898989"/>
              </a:solidFill>
              <a:uFillTx/>
              <a:latin typeface="Calibri"/>
              <a:ea typeface="新細明體" pitchFamily="18"/>
            </a:endParaRPr>
          </a:p>
        </p:txBody>
      </p:sp>
      <p:sp>
        <p:nvSpPr>
          <p:cNvPr id="7" name="矩形 6"/>
          <p:cNvSpPr/>
          <p:nvPr/>
        </p:nvSpPr>
        <p:spPr>
          <a:xfrm>
            <a:off x="4437688" y="5299552"/>
            <a:ext cx="6463861"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sng" strike="noStrike" kern="1200" cap="none" spc="0" baseline="0" dirty="0">
                <a:solidFill>
                  <a:srgbClr val="0000FF"/>
                </a:solidFill>
                <a:uFillTx/>
                <a:latin typeface="Times New Roman"/>
                <a:ea typeface="標楷體"/>
              </a:rPr>
              <a:t>提醒</a:t>
            </a:r>
            <a:r>
              <a:rPr lang="zh-TW" altLang="en-US" b="1" u="sng" dirty="0">
                <a:solidFill>
                  <a:srgbClr val="0000FF"/>
                </a:solidFill>
                <a:latin typeface="Times New Roman"/>
                <a:ea typeface="標楷體"/>
              </a:rPr>
              <a:t>：</a:t>
            </a:r>
            <a:endParaRPr lang="en-US" sz="1800" b="1" i="0" u="sng" strike="noStrike" kern="1200" cap="none" spc="0" baseline="0" dirty="0">
              <a:solidFill>
                <a:srgbClr val="0000FF"/>
              </a:solidFill>
              <a:uFillTx/>
              <a:latin typeface="Times New Roman"/>
              <a:ea typeface="標楷體"/>
            </a:endParaRPr>
          </a:p>
          <a:p>
            <a:pPr marL="179388" lvl="0"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執行步驟及方法請具體詳述，宜對照計畫目標撰寫相關流程，如：機制</a:t>
            </a:r>
            <a:r>
              <a:rPr lang="en-US" altLang="zh-TW" b="1" u="sng" dirty="0">
                <a:solidFill>
                  <a:srgbClr val="0000FF"/>
                </a:solidFill>
                <a:latin typeface="Times New Roman"/>
                <a:ea typeface="標楷體"/>
              </a:rPr>
              <a:t>/</a:t>
            </a:r>
            <a:r>
              <a:rPr lang="zh-TW" altLang="en-US" b="1" u="sng" dirty="0">
                <a:solidFill>
                  <a:srgbClr val="0000FF"/>
                </a:solidFill>
                <a:latin typeface="Times New Roman"/>
                <a:ea typeface="標楷體"/>
              </a:rPr>
              <a:t>流程設計、風險評估及因應策略</a:t>
            </a:r>
            <a:r>
              <a:rPr lang="zh-TW" b="1" u="sng" dirty="0">
                <a:solidFill>
                  <a:srgbClr val="0000FF"/>
                </a:solidFill>
                <a:latin typeface="Times New Roman"/>
                <a:ea typeface="標楷體"/>
              </a:rPr>
              <a:t>。</a:t>
            </a:r>
            <a:endParaRPr lang="en-US" altLang="zh-TW" b="1" u="sng" dirty="0">
              <a:solidFill>
                <a:srgbClr val="0000FF"/>
              </a:solidFill>
              <a:latin typeface="Times New Roman"/>
              <a:ea typeface="標楷體"/>
            </a:endParaRPr>
          </a:p>
          <a:p>
            <a:pPr marL="179388" lvl="0"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請敘明該實施方式將如何驗證創新構想之可行性。</a:t>
            </a:r>
            <a:endParaRPr lang="en-US" altLang="zh-TW" b="1" u="sng" dirty="0">
              <a:solidFill>
                <a:srgbClr val="0000FF"/>
              </a:solidFill>
              <a:latin typeface="Times New Roman"/>
              <a:ea typeface="標楷體"/>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6</a:t>
            </a:fld>
            <a:endParaRPr lang="en-US" sz="1200" b="0" i="0" u="none" strike="noStrike" kern="1200" cap="none" spc="0" baseline="0">
              <a:solidFill>
                <a:srgbClr val="898989"/>
              </a:solidFill>
              <a:uFillTx/>
              <a:latin typeface="Calibri"/>
              <a:ea typeface="新細明體" pitchFamily="18"/>
            </a:endParaRPr>
          </a:p>
        </p:txBody>
      </p:sp>
      <p:sp>
        <p:nvSpPr>
          <p:cNvPr id="14" name="文字版面配置區 2"/>
          <p:cNvSpPr txBox="1">
            <a:spLocks/>
          </p:cNvSpPr>
          <p:nvPr/>
        </p:nvSpPr>
        <p:spPr>
          <a:xfrm>
            <a:off x="1357744" y="1243847"/>
            <a:ext cx="9476512" cy="4180435"/>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lgn="just">
              <a:buAutoNum type="arabicPeriod"/>
              <a:defRPr/>
            </a:pPr>
            <a:r>
              <a:rPr lang="zh-TW" altLang="en-US" sz="3000" b="1" u="sng" kern="100" dirty="0">
                <a:solidFill>
                  <a:srgbClr val="0000FF"/>
                </a:solidFill>
                <a:latin typeface="Times New Roman"/>
                <a:ea typeface="標楷體"/>
              </a:rPr>
              <a:t>預定進度表</a:t>
            </a:r>
            <a:r>
              <a:rPr lang="zh-TW" altLang="en-US" sz="3000" u="sng" kern="100" dirty="0">
                <a:solidFill>
                  <a:srgbClr val="0000FF"/>
                </a:solidFill>
                <a:latin typeface="Times New Roman"/>
                <a:ea typeface="標楷體"/>
              </a:rPr>
              <a:t>：請合理規劃各</a:t>
            </a:r>
            <a:r>
              <a:rPr lang="zh-TW" altLang="en-US" sz="3000" b="1" u="sng" kern="100" dirty="0">
                <a:solidFill>
                  <a:srgbClr val="FF0000"/>
                </a:solidFill>
                <a:latin typeface="Times New Roman"/>
                <a:ea typeface="標楷體"/>
              </a:rPr>
              <a:t>工作項目、實施時程、投入人月、標註轉委託單位及項目</a:t>
            </a:r>
            <a:r>
              <a:rPr lang="zh-TW" altLang="en-US" sz="3000" u="sng" kern="100" dirty="0">
                <a:solidFill>
                  <a:srgbClr val="0000FF"/>
                </a:solidFill>
                <a:latin typeface="Times New Roman"/>
                <a:ea typeface="標楷體"/>
              </a:rPr>
              <a:t>等。</a:t>
            </a:r>
            <a:endParaRPr lang="en-US" altLang="zh-TW" sz="3000" u="sng" kern="100" dirty="0">
              <a:solidFill>
                <a:srgbClr val="0000FF"/>
              </a:solidFill>
              <a:latin typeface="Times New Roman"/>
              <a:ea typeface="標楷體"/>
            </a:endParaRPr>
          </a:p>
        </p:txBody>
      </p:sp>
      <p:sp>
        <p:nvSpPr>
          <p:cNvPr id="15" name="標題 1"/>
          <p:cNvSpPr txBox="1">
            <a:spLocks noGrp="1"/>
          </p:cNvSpPr>
          <p:nvPr>
            <p:ph type="title"/>
          </p:nvPr>
        </p:nvSpPr>
        <p:spPr>
          <a:xfrm>
            <a:off x="609603" y="274640"/>
            <a:ext cx="10972800" cy="1143000"/>
          </a:xfrm>
        </p:spPr>
        <p:txBody>
          <a:bodyPr>
            <a:normAutofit/>
          </a:bodyPr>
          <a:lstStyle/>
          <a:p>
            <a:pPr lvl="1" algn="ctr" rtl="0"/>
            <a:r>
              <a:rPr lang="zh-TW" altLang="en-US" sz="4400" b="1" u="sng" kern="1200" dirty="0">
                <a:solidFill>
                  <a:srgbClr val="0000FF"/>
                </a:solidFill>
                <a:latin typeface="Times New Roman"/>
                <a:ea typeface="標楷體"/>
              </a:rPr>
              <a:t>四、預定進度及查核點</a:t>
            </a:r>
            <a:endParaRPr lang="en-US" sz="4400" b="1" u="sng" kern="1200" dirty="0">
              <a:solidFill>
                <a:srgbClr val="0000FF"/>
              </a:solidFill>
              <a:latin typeface="Times New Roman"/>
              <a:ea typeface="標楷體"/>
            </a:endParaRPr>
          </a:p>
        </p:txBody>
      </p:sp>
      <p:graphicFrame>
        <p:nvGraphicFramePr>
          <p:cNvPr id="7" name="表格 6"/>
          <p:cNvGraphicFramePr>
            <a:graphicFrameLocks noGrp="1"/>
          </p:cNvGraphicFramePr>
          <p:nvPr>
            <p:extLst>
              <p:ext uri="{D42A27DB-BD31-4B8C-83A1-F6EECF244321}">
                <p14:modId xmlns:p14="http://schemas.microsoft.com/office/powerpoint/2010/main" val="1355688272"/>
              </p:ext>
            </p:extLst>
          </p:nvPr>
        </p:nvGraphicFramePr>
        <p:xfrm>
          <a:off x="2225997" y="2474731"/>
          <a:ext cx="7740005" cy="4094188"/>
        </p:xfrm>
        <a:graphic>
          <a:graphicData uri="http://schemas.openxmlformats.org/drawingml/2006/table">
            <a:tbl>
              <a:tblPr firstRow="1" bandRow="1">
                <a:tableStyleId>{5940675A-B579-460E-94D1-54222C63F5DA}</a:tableStyleId>
              </a:tblPr>
              <a:tblGrid>
                <a:gridCol w="2155021">
                  <a:extLst>
                    <a:ext uri="{9D8B030D-6E8A-4147-A177-3AD203B41FA5}">
                      <a16:colId xmlns:a16="http://schemas.microsoft.com/office/drawing/2014/main" val="889286219"/>
                    </a:ext>
                  </a:extLst>
                </a:gridCol>
                <a:gridCol w="552290">
                  <a:extLst>
                    <a:ext uri="{9D8B030D-6E8A-4147-A177-3AD203B41FA5}">
                      <a16:colId xmlns:a16="http://schemas.microsoft.com/office/drawing/2014/main" val="614037536"/>
                    </a:ext>
                  </a:extLst>
                </a:gridCol>
                <a:gridCol w="552290">
                  <a:extLst>
                    <a:ext uri="{9D8B030D-6E8A-4147-A177-3AD203B41FA5}">
                      <a16:colId xmlns:a16="http://schemas.microsoft.com/office/drawing/2014/main" val="1360075776"/>
                    </a:ext>
                  </a:extLst>
                </a:gridCol>
                <a:gridCol w="373367">
                  <a:extLst>
                    <a:ext uri="{9D8B030D-6E8A-4147-A177-3AD203B41FA5}">
                      <a16:colId xmlns:a16="http://schemas.microsoft.com/office/drawing/2014/main" val="2808788131"/>
                    </a:ext>
                  </a:extLst>
                </a:gridCol>
                <a:gridCol w="373367">
                  <a:extLst>
                    <a:ext uri="{9D8B030D-6E8A-4147-A177-3AD203B41FA5}">
                      <a16:colId xmlns:a16="http://schemas.microsoft.com/office/drawing/2014/main" val="1567083926"/>
                    </a:ext>
                  </a:extLst>
                </a:gridCol>
                <a:gridCol w="373367">
                  <a:extLst>
                    <a:ext uri="{9D8B030D-6E8A-4147-A177-3AD203B41FA5}">
                      <a16:colId xmlns:a16="http://schemas.microsoft.com/office/drawing/2014/main" val="1603462675"/>
                    </a:ext>
                  </a:extLst>
                </a:gridCol>
                <a:gridCol w="373367">
                  <a:extLst>
                    <a:ext uri="{9D8B030D-6E8A-4147-A177-3AD203B41FA5}">
                      <a16:colId xmlns:a16="http://schemas.microsoft.com/office/drawing/2014/main" val="1024207237"/>
                    </a:ext>
                  </a:extLst>
                </a:gridCol>
                <a:gridCol w="373367">
                  <a:extLst>
                    <a:ext uri="{9D8B030D-6E8A-4147-A177-3AD203B41FA5}">
                      <a16:colId xmlns:a16="http://schemas.microsoft.com/office/drawing/2014/main" val="266963553"/>
                    </a:ext>
                  </a:extLst>
                </a:gridCol>
                <a:gridCol w="373367">
                  <a:extLst>
                    <a:ext uri="{9D8B030D-6E8A-4147-A177-3AD203B41FA5}">
                      <a16:colId xmlns:a16="http://schemas.microsoft.com/office/drawing/2014/main" val="2003442190"/>
                    </a:ext>
                  </a:extLst>
                </a:gridCol>
                <a:gridCol w="373367">
                  <a:extLst>
                    <a:ext uri="{9D8B030D-6E8A-4147-A177-3AD203B41FA5}">
                      <a16:colId xmlns:a16="http://schemas.microsoft.com/office/drawing/2014/main" val="1119442739"/>
                    </a:ext>
                  </a:extLst>
                </a:gridCol>
                <a:gridCol w="373367">
                  <a:extLst>
                    <a:ext uri="{9D8B030D-6E8A-4147-A177-3AD203B41FA5}">
                      <a16:colId xmlns:a16="http://schemas.microsoft.com/office/drawing/2014/main" val="895894155"/>
                    </a:ext>
                  </a:extLst>
                </a:gridCol>
                <a:gridCol w="373367">
                  <a:extLst>
                    <a:ext uri="{9D8B030D-6E8A-4147-A177-3AD203B41FA5}">
                      <a16:colId xmlns:a16="http://schemas.microsoft.com/office/drawing/2014/main" val="4225249565"/>
                    </a:ext>
                  </a:extLst>
                </a:gridCol>
                <a:gridCol w="373367">
                  <a:extLst>
                    <a:ext uri="{9D8B030D-6E8A-4147-A177-3AD203B41FA5}">
                      <a16:colId xmlns:a16="http://schemas.microsoft.com/office/drawing/2014/main" val="1594369464"/>
                    </a:ext>
                  </a:extLst>
                </a:gridCol>
                <a:gridCol w="373367">
                  <a:extLst>
                    <a:ext uri="{9D8B030D-6E8A-4147-A177-3AD203B41FA5}">
                      <a16:colId xmlns:a16="http://schemas.microsoft.com/office/drawing/2014/main" val="1359436176"/>
                    </a:ext>
                  </a:extLst>
                </a:gridCol>
                <a:gridCol w="373367">
                  <a:extLst>
                    <a:ext uri="{9D8B030D-6E8A-4147-A177-3AD203B41FA5}">
                      <a16:colId xmlns:a16="http://schemas.microsoft.com/office/drawing/2014/main" val="3462067490"/>
                    </a:ext>
                  </a:extLst>
                </a:gridCol>
              </a:tblGrid>
              <a:tr h="344809">
                <a:tc rowSpan="2">
                  <a:txBody>
                    <a:bodyPr/>
                    <a:lstStyle/>
                    <a:p>
                      <a:pPr algn="r"/>
                      <a:r>
                        <a:rPr lang="zh-TW" altLang="en-US" sz="1400" dirty="0">
                          <a:latin typeface="標楷體" panose="03000509000000000000" pitchFamily="65" charset="-120"/>
                          <a:ea typeface="標楷體" panose="03000509000000000000" pitchFamily="65" charset="-120"/>
                        </a:rPr>
                        <a:t>月份</a:t>
                      </a:r>
                      <a:endParaRPr lang="en-US" altLang="zh-TW" sz="1400" dirty="0">
                        <a:latin typeface="標楷體" panose="03000509000000000000" pitchFamily="65" charset="-120"/>
                        <a:ea typeface="標楷體" panose="03000509000000000000" pitchFamily="65" charset="-120"/>
                      </a:endParaRPr>
                    </a:p>
                    <a:p>
                      <a:pPr algn="l"/>
                      <a:endParaRPr lang="en-US" altLang="zh-TW" sz="1400" dirty="0">
                        <a:latin typeface="標楷體" panose="03000509000000000000" pitchFamily="65" charset="-120"/>
                        <a:ea typeface="標楷體" panose="03000509000000000000" pitchFamily="65" charset="-120"/>
                      </a:endParaRPr>
                    </a:p>
                    <a:p>
                      <a:pPr algn="l"/>
                      <a:r>
                        <a:rPr lang="zh-TW" altLang="en-US" sz="1400" dirty="0">
                          <a:latin typeface="標楷體" panose="03000509000000000000" pitchFamily="65" charset="-120"/>
                          <a:ea typeface="標楷體" panose="03000509000000000000" pitchFamily="65" charset="-120"/>
                        </a:rPr>
                        <a:t>工作項目</a:t>
                      </a:r>
                    </a:p>
                  </a:txBody>
                  <a:tcPr anchor="b">
                    <a:lnTlToBr w="12700" cap="flat" cmpd="sng" algn="ctr">
                      <a:solidFill>
                        <a:schemeClr val="tx1"/>
                      </a:solidFill>
                      <a:prstDash val="solid"/>
                      <a:round/>
                      <a:headEnd type="none" w="med" len="med"/>
                      <a:tailEnd type="none" w="med" len="med"/>
                    </a:lnTlToBr>
                    <a:lnBlToTr w="12700" cap="flat" cmpd="sng" algn="ctr">
                      <a:noFill/>
                      <a:prstDash val="solid"/>
                      <a:round/>
                      <a:headEnd type="none" w="med" len="med"/>
                      <a:tailEnd type="none" w="med" len="med"/>
                    </a:lnBlToTr>
                    <a:solidFill>
                      <a:schemeClr val="bg1"/>
                    </a:solidFill>
                  </a:tcPr>
                </a:tc>
                <a:tc rowSpan="2">
                  <a:txBody>
                    <a:bodyPr/>
                    <a:lstStyle/>
                    <a:p>
                      <a:pPr algn="ctr"/>
                      <a:r>
                        <a:rPr lang="zh-TW" altLang="en-US" sz="1400" dirty="0">
                          <a:latin typeface="標楷體" panose="03000509000000000000" pitchFamily="65" charset="-120"/>
                          <a:ea typeface="標楷體" panose="03000509000000000000" pitchFamily="65" charset="-120"/>
                        </a:rPr>
                        <a:t>計畫權重</a:t>
                      </a: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rowSpan="2">
                  <a:txBody>
                    <a:bodyPr/>
                    <a:lstStyle/>
                    <a:p>
                      <a:pPr algn="ctr"/>
                      <a:r>
                        <a:rPr lang="zh-TW" altLang="en-US" sz="1400" dirty="0">
                          <a:latin typeface="標楷體" panose="03000509000000000000" pitchFamily="65" charset="-120"/>
                          <a:ea typeface="標楷體" panose="03000509000000000000" pitchFamily="65" charset="-120"/>
                        </a:rPr>
                        <a:t>預定投入人月</a:t>
                      </a:r>
                    </a:p>
                  </a:txBody>
                  <a:tcPr anchor="ctr">
                    <a:solidFill>
                      <a:schemeClr val="bg1"/>
                    </a:solidFill>
                  </a:tcPr>
                </a:tc>
                <a:tc gridSpan="3">
                  <a:txBody>
                    <a:bodyPr/>
                    <a:lstStyle/>
                    <a:p>
                      <a:pPr algn="ctr"/>
                      <a:r>
                        <a:rPr lang="zh-TW" altLang="en-US" sz="1400" dirty="0">
                          <a:latin typeface="標楷體" panose="03000509000000000000" pitchFamily="65" charset="-120"/>
                          <a:ea typeface="標楷體" panose="03000509000000000000" pitchFamily="65" charset="-120"/>
                        </a:rPr>
                        <a:t>第一季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第二季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第三季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第四季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1452618110"/>
                  </a:ext>
                </a:extLst>
              </a:tr>
              <a:tr h="35951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r>
                        <a:rPr lang="en-US" altLang="zh-TW" sz="1400" dirty="0">
                          <a:latin typeface="標楷體" panose="03000509000000000000" pitchFamily="65" charset="-120"/>
                          <a:ea typeface="標楷體" panose="03000509000000000000" pitchFamily="65" charset="-120"/>
                        </a:rPr>
                        <a:t>1</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2</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3</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4</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5</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6</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7</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8</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9</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10</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11</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12</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2066281380"/>
                  </a:ext>
                </a:extLst>
              </a:tr>
              <a:tr h="314668">
                <a:tc>
                  <a:txBody>
                    <a:bodyPr/>
                    <a:lstStyle/>
                    <a:p>
                      <a:pPr algn="l"/>
                      <a:r>
                        <a:rPr lang="en-US" altLang="zh-TW" sz="1400" dirty="0">
                          <a:latin typeface="標楷體" panose="03000509000000000000" pitchFamily="65" charset="-120"/>
                          <a:ea typeface="標楷體" panose="03000509000000000000" pitchFamily="65" charset="-120"/>
                        </a:rPr>
                        <a:t>A.</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1145213729"/>
                  </a:ext>
                </a:extLst>
              </a:tr>
              <a:tr h="304271">
                <a:tc>
                  <a:txBody>
                    <a:bodyPr/>
                    <a:lstStyle/>
                    <a:p>
                      <a:pPr marL="176213" indent="0" algn="l"/>
                      <a:r>
                        <a:rPr lang="en-US" altLang="zh-TW" sz="1400" dirty="0">
                          <a:latin typeface="標楷體" panose="03000509000000000000" pitchFamily="65" charset="-120"/>
                          <a:ea typeface="標楷體" panose="03000509000000000000" pitchFamily="65" charset="-120"/>
                        </a:rPr>
                        <a:t>A1.</a:t>
                      </a:r>
                      <a:r>
                        <a:rPr lang="zh-TW" altLang="en-US" sz="1400" dirty="0">
                          <a:latin typeface="標楷體" panose="03000509000000000000" pitchFamily="65" charset="-120"/>
                          <a:ea typeface="標楷體" panose="03000509000000000000" pitchFamily="65" charset="-120"/>
                        </a:rPr>
                        <a:t>工作項目</a:t>
                      </a:r>
                      <a:r>
                        <a:rPr lang="en-US" altLang="zh-TW" sz="1400" dirty="0">
                          <a:latin typeface="標楷體" panose="03000509000000000000" pitchFamily="65" charset="-120"/>
                          <a:ea typeface="標楷體" panose="03000509000000000000" pitchFamily="65" charset="-120"/>
                        </a:rPr>
                        <a:t>XXX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A1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A2</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56552652"/>
                  </a:ext>
                </a:extLst>
              </a:tr>
              <a:tr h="304271">
                <a:tc>
                  <a:txBody>
                    <a:bodyPr/>
                    <a:lstStyle/>
                    <a:p>
                      <a:pPr algn="l"/>
                      <a:r>
                        <a:rPr lang="en-US" altLang="zh-TW" sz="1400" dirty="0">
                          <a:latin typeface="標楷體" panose="03000509000000000000" pitchFamily="65" charset="-120"/>
                          <a:ea typeface="標楷體" panose="03000509000000000000" pitchFamily="65" charset="-120"/>
                        </a:rPr>
                        <a:t>B.</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81503987"/>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B1.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B1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556423340"/>
                  </a:ext>
                </a:extLst>
              </a:tr>
              <a:tr h="304271">
                <a:tc>
                  <a:txBody>
                    <a:bodyPr/>
                    <a:lstStyle/>
                    <a:p>
                      <a:pPr algn="l"/>
                      <a:r>
                        <a:rPr lang="en-US" altLang="zh-TW" sz="1400" dirty="0">
                          <a:latin typeface="標楷體" panose="03000509000000000000" pitchFamily="65" charset="-120"/>
                          <a:ea typeface="標楷體" panose="03000509000000000000" pitchFamily="65" charset="-120"/>
                        </a:rPr>
                        <a:t>C.</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3588835313"/>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C1.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C1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3453782637"/>
                  </a:ext>
                </a:extLst>
              </a:tr>
              <a:tr h="304271">
                <a:tc>
                  <a:txBody>
                    <a:bodyPr/>
                    <a:lstStyle/>
                    <a:p>
                      <a:pPr algn="l"/>
                      <a:r>
                        <a:rPr lang="en-US" altLang="zh-TW" sz="1400" dirty="0">
                          <a:latin typeface="標楷體" panose="03000509000000000000" pitchFamily="65" charset="-120"/>
                          <a:ea typeface="標楷體" panose="03000509000000000000" pitchFamily="65" charset="-120"/>
                        </a:rPr>
                        <a:t>D.</a:t>
                      </a:r>
                      <a:r>
                        <a:rPr lang="zh-TW" altLang="en-US" sz="1400" dirty="0">
                          <a:latin typeface="標楷體" panose="03000509000000000000" pitchFamily="65" charset="-120"/>
                          <a:ea typeface="標楷體" panose="03000509000000000000" pitchFamily="65" charset="-120"/>
                        </a:rPr>
                        <a:t>委託研究或技術引進</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2895497594"/>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D1.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en-US" altLang="zh-TW" sz="900" dirty="0">
                          <a:latin typeface="標楷體" panose="03000509000000000000" pitchFamily="65" charset="-120"/>
                          <a:ea typeface="標楷體" panose="03000509000000000000" pitchFamily="65" charset="-120"/>
                        </a:rPr>
                        <a:t>*D1</a:t>
                      </a: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127906715"/>
                  </a:ext>
                </a:extLst>
              </a:tr>
              <a:tr h="304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計畫權重</a:t>
                      </a: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投入人月</a:t>
                      </a:r>
                      <a:r>
                        <a:rPr lang="zh-TW" altLang="en-US" sz="1400" baseline="0" dirty="0">
                          <a:latin typeface="標楷體" panose="03000509000000000000" pitchFamily="65" charset="-120"/>
                          <a:ea typeface="標楷體" panose="03000509000000000000" pitchFamily="65" charset="-120"/>
                        </a:rPr>
                        <a:t> </a:t>
                      </a:r>
                      <a:r>
                        <a:rPr lang="zh-TW" altLang="en-US" sz="1400" dirty="0">
                          <a:latin typeface="標楷體" panose="03000509000000000000" pitchFamily="65" charset="-120"/>
                          <a:ea typeface="標楷體" panose="03000509000000000000" pitchFamily="65" charset="-120"/>
                        </a:rPr>
                        <a:t>小計</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100%</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gridSpan="3">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141494693"/>
                  </a:ext>
                </a:extLst>
              </a:tr>
              <a:tr h="304271">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工作進度百分比</a:t>
                      </a: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2410556191"/>
                  </a:ext>
                </a:extLst>
              </a:tr>
              <a:tr h="304271">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經費進度百分比</a:t>
                      </a:r>
                    </a:p>
                  </a:txBody>
                  <a:tcPr anchor="ctr">
                    <a:solidFill>
                      <a:schemeClr val="bg1"/>
                    </a:solidFill>
                  </a:tcPr>
                </a:tc>
                <a:tc hMerge="1">
                  <a:txBody>
                    <a:bodyPr/>
                    <a:lstStyle/>
                    <a:p>
                      <a:pPr algn="ctr"/>
                      <a:endParaRPr lang="zh-TW" altLang="en-US" sz="140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4217810174"/>
                  </a:ext>
                </a:extLst>
              </a:tr>
            </a:tbl>
          </a:graphicData>
        </a:graphic>
      </p:graphicFrame>
      <p:sp>
        <p:nvSpPr>
          <p:cNvPr id="16" name="矩形 15"/>
          <p:cNvSpPr/>
          <p:nvPr/>
        </p:nvSpPr>
        <p:spPr>
          <a:xfrm>
            <a:off x="8520978" y="2795198"/>
            <a:ext cx="3478309" cy="3453253"/>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400" b="1" i="0" u="sng" strike="noStrike" kern="1200" cap="none" spc="0" baseline="0" dirty="0">
                <a:solidFill>
                  <a:srgbClr val="0000FF"/>
                </a:solidFill>
                <a:uFillTx/>
                <a:latin typeface="Times New Roman"/>
                <a:ea typeface="標楷體"/>
              </a:rPr>
              <a:t>提醒</a:t>
            </a:r>
            <a:r>
              <a:rPr lang="zh-TW" altLang="en-US" sz="1400" b="1" u="sng" dirty="0">
                <a:solidFill>
                  <a:srgbClr val="0000FF"/>
                </a:solidFill>
                <a:latin typeface="Times New Roman"/>
                <a:ea typeface="標楷體"/>
              </a:rPr>
              <a:t>：</a:t>
            </a:r>
            <a:endParaRPr lang="en-US" sz="1400" b="1" i="0" u="sng" strike="noStrike" kern="1200" cap="none" spc="0" baseline="0" dirty="0">
              <a:solidFill>
                <a:srgbClr val="0000FF"/>
              </a:solidFill>
              <a:uFillTx/>
              <a:latin typeface="Times New Roman"/>
              <a:ea typeface="標楷體"/>
            </a:endParaRPr>
          </a:p>
          <a:p>
            <a:pPr marL="88900" marR="0" lvl="0" indent="-8890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僅供參考，請依所提計畫內容自行增列。</a:t>
            </a:r>
            <a:endParaRPr lang="en-US" altLang="zh-TW" sz="1400" b="1" u="sng" dirty="0">
              <a:solidFill>
                <a:srgbClr val="0000FF"/>
              </a:solidFill>
              <a:latin typeface="Times New Roman"/>
              <a:ea typeface="標楷體"/>
            </a:endParaRP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各分項計畫每季</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每三個月</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至少應有一項查核點。</a:t>
            </a: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如有技術合作或轉委託工作，每一個合作項目應視為一項工作項目，列其進度與查核點，人力則不計入計畫總人力。</a:t>
            </a:r>
            <a:endParaRPr lang="en-US" altLang="zh-TW" sz="1400" b="1" u="sng" dirty="0">
              <a:solidFill>
                <a:srgbClr val="0000FF"/>
              </a:solidFill>
              <a:latin typeface="Times New Roman"/>
              <a:ea typeface="標楷體"/>
            </a:endParaRP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投入人月數小計應與人事費之研發人員</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不含聘任顧問</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人月數小計相符。</a:t>
            </a: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計畫中各分項計畫之計畫權重依開發經費占總開發費用之百分比計算。</a:t>
            </a:r>
            <a:endParaRPr lang="en-US" altLang="zh-TW" sz="1400" b="1" u="sng" dirty="0">
              <a:solidFill>
                <a:srgbClr val="0000FF"/>
              </a:solidFill>
              <a:latin typeface="Times New Roman"/>
              <a:ea typeface="標楷體"/>
            </a:endParaRPr>
          </a:p>
          <a:p>
            <a:pPr marL="8890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工作進度百分比請參照經費預算執行比例填寫，並依每季所占之比例填寫</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非累計</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a:t>
            </a:r>
            <a:endParaRPr lang="zh-TW" sz="1400" b="1" i="0" u="sng" strike="noStrike" kern="1200" cap="none" spc="0" baseline="0" dirty="0">
              <a:solidFill>
                <a:srgbClr val="0000FF"/>
              </a:solidFill>
              <a:uFillTx/>
              <a:latin typeface="Times New Roman"/>
              <a:ea typeface="標楷體"/>
            </a:endParaRPr>
          </a:p>
        </p:txBody>
      </p:sp>
    </p:spTree>
    <p:extLst>
      <p:ext uri="{BB962C8B-B14F-4D97-AF65-F5344CB8AC3E}">
        <p14:creationId xmlns:p14="http://schemas.microsoft.com/office/powerpoint/2010/main" val="250003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425036" y="1649098"/>
            <a:ext cx="9666885" cy="4180435"/>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lgn="just">
              <a:buFont typeface="+mj-lt"/>
              <a:buAutoNum type="arabicPeriod" startAt="2"/>
              <a:defRPr/>
            </a:pPr>
            <a:r>
              <a:rPr lang="zh-TW" altLang="en-US" sz="3000" b="1" u="sng" kern="100" dirty="0">
                <a:solidFill>
                  <a:srgbClr val="0000FF"/>
                </a:solidFill>
                <a:latin typeface="Times New Roman"/>
                <a:ea typeface="標楷體"/>
              </a:rPr>
              <a:t>預定查核點說明：</a:t>
            </a:r>
            <a:r>
              <a:rPr lang="zh-TW" altLang="en-US" sz="3000" u="sng" kern="100" dirty="0">
                <a:solidFill>
                  <a:srgbClr val="0000FF"/>
                </a:solidFill>
                <a:latin typeface="Times New Roman"/>
                <a:ea typeface="標楷體"/>
              </a:rPr>
              <a:t>請依工作項目提供</a:t>
            </a:r>
            <a:r>
              <a:rPr lang="zh-TW" altLang="en-US" sz="3000" b="1" u="sng" kern="100" dirty="0">
                <a:solidFill>
                  <a:srgbClr val="FF0000"/>
                </a:solidFill>
                <a:latin typeface="Times New Roman"/>
                <a:ea typeface="標楷體"/>
              </a:rPr>
              <a:t>具體可查核或評估可行性之量化數據</a:t>
            </a:r>
            <a:r>
              <a:rPr lang="en-US" altLang="zh-TW" sz="3000" b="1" u="sng" kern="100" dirty="0">
                <a:solidFill>
                  <a:srgbClr val="FF0000"/>
                </a:solidFill>
                <a:latin typeface="Times New Roman"/>
                <a:ea typeface="標楷體"/>
              </a:rPr>
              <a:t>/</a:t>
            </a:r>
            <a:r>
              <a:rPr lang="zh-TW" altLang="en-US" sz="3000" b="1" u="sng" kern="100" dirty="0">
                <a:solidFill>
                  <a:srgbClr val="FF0000"/>
                </a:solidFill>
                <a:latin typeface="Times New Roman"/>
                <a:ea typeface="標楷體"/>
              </a:rPr>
              <a:t>功能規格</a:t>
            </a:r>
            <a:r>
              <a:rPr lang="en-US" altLang="zh-TW" sz="3000" b="1" u="sng" kern="100" dirty="0">
                <a:solidFill>
                  <a:srgbClr val="FF0000"/>
                </a:solidFill>
                <a:latin typeface="Times New Roman"/>
                <a:ea typeface="標楷體"/>
              </a:rPr>
              <a:t>/</a:t>
            </a:r>
            <a:r>
              <a:rPr lang="zh-TW" altLang="en-US" sz="3000" b="1" u="sng" kern="100" dirty="0">
                <a:solidFill>
                  <a:srgbClr val="FF0000"/>
                </a:solidFill>
                <a:latin typeface="Times New Roman"/>
                <a:ea typeface="標楷體"/>
              </a:rPr>
              <a:t>技術或服務指標</a:t>
            </a:r>
            <a:r>
              <a:rPr lang="zh-TW" altLang="en-US" sz="3000" u="sng" kern="100" dirty="0">
                <a:solidFill>
                  <a:srgbClr val="0000FF"/>
                </a:solidFill>
                <a:latin typeface="Times New Roman"/>
                <a:ea typeface="標楷體"/>
              </a:rPr>
              <a:t>等。</a:t>
            </a:r>
          </a:p>
        </p:txBody>
      </p:sp>
      <p:sp>
        <p:nvSpPr>
          <p:cNvPr id="2" name="標題 1"/>
          <p:cNvSpPr txBox="1">
            <a:spLocks noGrp="1"/>
          </p:cNvSpPr>
          <p:nvPr>
            <p:ph type="title"/>
          </p:nvPr>
        </p:nvSpPr>
        <p:spPr/>
        <p:txBody>
          <a:bodyPr>
            <a:normAutofit/>
          </a:bodyPr>
          <a:lstStyle/>
          <a:p>
            <a:pPr lvl="1" algn="ctr" rtl="0"/>
            <a:r>
              <a:rPr lang="zh-TW" altLang="en-US" sz="4400" b="1" u="sng" kern="1200" dirty="0">
                <a:solidFill>
                  <a:srgbClr val="0000FF"/>
                </a:solidFill>
                <a:latin typeface="Times New Roman"/>
                <a:ea typeface="標楷體"/>
              </a:rPr>
              <a:t>四、預定進度及查核點</a:t>
            </a:r>
            <a:endParaRPr lang="en-US" sz="4400" b="1" u="sng" kern="1200" dirty="0">
              <a:solidFill>
                <a:srgbClr val="0000FF"/>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7</a:t>
            </a:fld>
            <a:endParaRPr lang="en-US" sz="1200" b="0" i="0" u="none" strike="noStrike" kern="1200" cap="none" spc="0" baseline="0">
              <a:solidFill>
                <a:srgbClr val="898989"/>
              </a:solidFill>
              <a:uFillTx/>
              <a:latin typeface="Calibri"/>
              <a:ea typeface="新細明體" pitchFamily="18"/>
            </a:endParaRPr>
          </a:p>
        </p:txBody>
      </p:sp>
      <p:graphicFrame>
        <p:nvGraphicFramePr>
          <p:cNvPr id="16" name="表格 15"/>
          <p:cNvGraphicFramePr>
            <a:graphicFrameLocks noGrp="1"/>
          </p:cNvGraphicFramePr>
          <p:nvPr>
            <p:extLst>
              <p:ext uri="{D42A27DB-BD31-4B8C-83A1-F6EECF244321}">
                <p14:modId xmlns:p14="http://schemas.microsoft.com/office/powerpoint/2010/main" val="1016269579"/>
              </p:ext>
            </p:extLst>
          </p:nvPr>
        </p:nvGraphicFramePr>
        <p:xfrm>
          <a:off x="1516451" y="2815585"/>
          <a:ext cx="9575470" cy="2340003"/>
        </p:xfrm>
        <a:graphic>
          <a:graphicData uri="http://schemas.openxmlformats.org/drawingml/2006/table">
            <a:tbl>
              <a:tblPr firstRow="1" bandRow="1">
                <a:tableStyleId>{FABFCF23-3B69-468F-B69F-88F6DE6A72F2}</a:tableStyleId>
              </a:tblPr>
              <a:tblGrid>
                <a:gridCol w="1547656">
                  <a:extLst>
                    <a:ext uri="{9D8B030D-6E8A-4147-A177-3AD203B41FA5}">
                      <a16:colId xmlns:a16="http://schemas.microsoft.com/office/drawing/2014/main" val="20000"/>
                    </a:ext>
                  </a:extLst>
                </a:gridCol>
                <a:gridCol w="2069767">
                  <a:extLst>
                    <a:ext uri="{9D8B030D-6E8A-4147-A177-3AD203B41FA5}">
                      <a16:colId xmlns:a16="http://schemas.microsoft.com/office/drawing/2014/main" val="20001"/>
                    </a:ext>
                  </a:extLst>
                </a:gridCol>
                <a:gridCol w="5958047">
                  <a:extLst>
                    <a:ext uri="{9D8B030D-6E8A-4147-A177-3AD203B41FA5}">
                      <a16:colId xmlns:a16="http://schemas.microsoft.com/office/drawing/2014/main" val="20002"/>
                    </a:ext>
                  </a:extLst>
                </a:gridCol>
              </a:tblGrid>
              <a:tr h="416691">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查核點編號</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預定完成時間</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查核點內容</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0"/>
                  </a:ext>
                </a:extLst>
              </a:tr>
              <a:tr h="483152">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A.1</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年</a:t>
                      </a:r>
                      <a:r>
                        <a:rPr lang="en-US" sz="1600" dirty="0">
                          <a:solidFill>
                            <a:schemeClr val="tx1"/>
                          </a:solidFill>
                          <a:effectLst/>
                          <a:latin typeface="標楷體" panose="03000509000000000000" pitchFamily="65" charset="-120"/>
                          <a:ea typeface="標楷體" panose="03000509000000000000" pitchFamily="65" charset="-120"/>
                        </a:rPr>
                        <a:t>/</a:t>
                      </a:r>
                      <a:r>
                        <a:rPr lang="zh-TW" sz="1600" dirty="0">
                          <a:solidFill>
                            <a:schemeClr val="tx1"/>
                          </a:solidFill>
                          <a:effectLst/>
                          <a:latin typeface="標楷體" panose="03000509000000000000" pitchFamily="65" charset="-120"/>
                          <a:ea typeface="標楷體" panose="03000509000000000000" pitchFamily="65" charset="-120"/>
                        </a:rPr>
                        <a:t>月</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2. 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1"/>
                  </a:ext>
                </a:extLst>
              </a:tr>
              <a:tr h="504056">
                <a:tc>
                  <a:txBody>
                    <a:bodyPr/>
                    <a:lstStyle/>
                    <a:p>
                      <a:pPr algn="ctr"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A.2</a:t>
                      </a:r>
                      <a:endParaRPr lang="zh-TW" alt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2.</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2"/>
                  </a:ext>
                </a:extLst>
              </a:tr>
              <a:tr h="504056">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B.1</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2. </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3"/>
                  </a:ext>
                </a:extLst>
              </a:tr>
              <a:tr h="432048">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a:solidFill>
                            <a:schemeClr val="tx1"/>
                          </a:solidFill>
                          <a:effectLst/>
                          <a:latin typeface="標楷體" panose="03000509000000000000" pitchFamily="65" charset="-120"/>
                          <a:ea typeface="標楷體" panose="03000509000000000000" pitchFamily="65" charset="-120"/>
                        </a:rPr>
                        <a:t> </a:t>
                      </a:r>
                      <a:endParaRPr lang="zh-TW" sz="200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4"/>
                  </a:ext>
                </a:extLst>
              </a:tr>
            </a:tbl>
          </a:graphicData>
        </a:graphic>
      </p:graphicFrame>
      <p:sp>
        <p:nvSpPr>
          <p:cNvPr id="6" name="矩形 5"/>
          <p:cNvSpPr/>
          <p:nvPr/>
        </p:nvSpPr>
        <p:spPr>
          <a:xfrm>
            <a:off x="5444358" y="5118569"/>
            <a:ext cx="5647563"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sng" strike="noStrike" kern="1200" cap="none" spc="0" baseline="0" dirty="0">
                <a:solidFill>
                  <a:srgbClr val="0000FF"/>
                </a:solidFill>
                <a:uFillTx/>
                <a:latin typeface="Times New Roman"/>
                <a:ea typeface="標楷體"/>
              </a:rPr>
              <a:t>提醒</a:t>
            </a:r>
            <a:r>
              <a:rPr lang="zh-TW" altLang="en-US" b="1" u="sng" dirty="0">
                <a:solidFill>
                  <a:srgbClr val="0000FF"/>
                </a:solidFill>
                <a:latin typeface="Times New Roman"/>
                <a:ea typeface="標楷體"/>
              </a:rPr>
              <a:t>：</a:t>
            </a:r>
            <a:endParaRPr lang="en-US" sz="1800" b="1" i="0" u="sng" strike="noStrike" kern="1200" cap="none" spc="0" baseline="0" dirty="0">
              <a:solidFill>
                <a:srgbClr val="0000FF"/>
              </a:solidFill>
              <a:uFillTx/>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僅供參考，請依所提計畫內容自行增列。</a:t>
            </a:r>
            <a:endParaRPr lang="en-US" altLang="zh-TW" b="1" u="sng" dirty="0">
              <a:solidFill>
                <a:srgbClr val="0000FF"/>
              </a:solidFill>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依各分項計畫之工作項目順序填寫，查核點編號與預定完成時間應與預定進度表所示一致。</a:t>
            </a:r>
            <a:endParaRPr lang="zh-TW" sz="1800" b="1" i="0" u="sng" strike="noStrike" kern="1200" cap="none" spc="0" baseline="0" dirty="0">
              <a:solidFill>
                <a:srgbClr val="0000FF"/>
              </a:solidFill>
              <a:uFillTx/>
              <a:latin typeface="Times New Roman"/>
              <a:ea typeface="標楷體"/>
            </a:endParaRPr>
          </a:p>
        </p:txBody>
      </p:sp>
    </p:spTree>
    <p:extLst>
      <p:ext uri="{BB962C8B-B14F-4D97-AF65-F5344CB8AC3E}">
        <p14:creationId xmlns:p14="http://schemas.microsoft.com/office/powerpoint/2010/main" val="2007828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007493" y="1272795"/>
            <a:ext cx="10177014" cy="1385563"/>
          </a:xfrm>
          <a:prstGeom prst="rect">
            <a:avLst/>
          </a:prstGeom>
          <a:noFill/>
          <a:ln>
            <a:noFill/>
          </a:ln>
        </p:spPr>
        <p:txBody>
          <a:bodyPr vert="horz" wrap="square" lIns="91440" tIns="45720" rIns="91440" bIns="45720" anchor="t" anchorCtr="0" compatLnSpc="1">
            <a:normAutofit fontScale="85000" lnSpcReduction="10000"/>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defRPr/>
            </a:pPr>
            <a:r>
              <a:rPr lang="zh-TW" altLang="en-US" sz="3000" b="1" u="sng" kern="100" dirty="0">
                <a:solidFill>
                  <a:srgbClr val="0000FF"/>
                </a:solidFill>
                <a:latin typeface="Times New Roman"/>
                <a:ea typeface="標楷體"/>
              </a:rPr>
              <a:t>參與計畫研發人員之人力配置情形（含外聘顧問）</a:t>
            </a:r>
            <a:r>
              <a:rPr lang="zh-TW" altLang="en-US" sz="3000" u="sng" kern="100" dirty="0">
                <a:solidFill>
                  <a:srgbClr val="0000FF"/>
                </a:solidFill>
                <a:latin typeface="Times New Roman"/>
                <a:ea typeface="標楷體"/>
              </a:rPr>
              <a:t>：合理規劃研發人員參與之工作項目及投入情形等，並請說明研發人員之主要經歷及重要成就，以利了解研發團隊執行本計畫之專業或技術能力。 </a:t>
            </a:r>
            <a:endParaRPr lang="en-US" altLang="zh-TW" sz="3000" u="sng" kern="100" dirty="0">
              <a:solidFill>
                <a:srgbClr val="0000FF"/>
              </a:solidFill>
              <a:latin typeface="Times New Roman"/>
              <a:ea typeface="標楷體"/>
            </a:endParaRPr>
          </a:p>
        </p:txBody>
      </p:sp>
      <p:sp>
        <p:nvSpPr>
          <p:cNvPr id="2" name="標題 1"/>
          <p:cNvSpPr txBox="1">
            <a:spLocks noGrp="1"/>
          </p:cNvSpPr>
          <p:nvPr>
            <p:ph type="title"/>
          </p:nvPr>
        </p:nvSpPr>
        <p:spPr/>
        <p:txBody>
          <a:bodyPr>
            <a:normAutofit/>
          </a:bodyPr>
          <a:lstStyle/>
          <a:p>
            <a:pPr lvl="1" algn="ctr" rtl="0"/>
            <a:r>
              <a:rPr lang="zh-TW" altLang="en-US" sz="4400" b="1" u="sng" kern="1200" dirty="0">
                <a:solidFill>
                  <a:srgbClr val="0000FF"/>
                </a:solidFill>
                <a:latin typeface="Times New Roman"/>
                <a:ea typeface="標楷體"/>
              </a:rPr>
              <a:t>五、資源投入情形（人力）</a:t>
            </a:r>
            <a:endParaRPr lang="en-US" altLang="zh-TW" sz="4400" b="1" u="sng" kern="1200" dirty="0">
              <a:solidFill>
                <a:srgbClr val="0000FF"/>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8</a:t>
            </a:fld>
            <a:endParaRPr lang="en-US" sz="1200" b="0" i="0" u="none" strike="noStrike" kern="1200" cap="none" spc="0" baseline="0">
              <a:solidFill>
                <a:srgbClr val="898989"/>
              </a:solidFill>
              <a:uFillTx/>
              <a:latin typeface="Calibri"/>
              <a:ea typeface="新細明體" pitchFamily="18"/>
            </a:endParaRPr>
          </a:p>
        </p:txBody>
      </p:sp>
      <p:graphicFrame>
        <p:nvGraphicFramePr>
          <p:cNvPr id="7" name="表格 6"/>
          <p:cNvGraphicFramePr>
            <a:graphicFrameLocks noGrp="1"/>
          </p:cNvGraphicFramePr>
          <p:nvPr>
            <p:extLst>
              <p:ext uri="{D42A27DB-BD31-4B8C-83A1-F6EECF244321}">
                <p14:modId xmlns:p14="http://schemas.microsoft.com/office/powerpoint/2010/main" val="3692795183"/>
              </p:ext>
            </p:extLst>
          </p:nvPr>
        </p:nvGraphicFramePr>
        <p:xfrm>
          <a:off x="973777" y="4003766"/>
          <a:ext cx="10244448" cy="2579594"/>
        </p:xfrm>
        <a:graphic>
          <a:graphicData uri="http://schemas.openxmlformats.org/drawingml/2006/table">
            <a:tbl>
              <a:tblPr firstRow="1" firstCol="1" bandRow="1">
                <a:tableStyleId>{7DF18680-E054-41AD-8BC1-D1AEF772440D}</a:tableStyleId>
              </a:tblPr>
              <a:tblGrid>
                <a:gridCol w="527206">
                  <a:extLst>
                    <a:ext uri="{9D8B030D-6E8A-4147-A177-3AD203B41FA5}">
                      <a16:colId xmlns:a16="http://schemas.microsoft.com/office/drawing/2014/main" val="20000"/>
                    </a:ext>
                  </a:extLst>
                </a:gridCol>
                <a:gridCol w="847237">
                  <a:extLst>
                    <a:ext uri="{9D8B030D-6E8A-4147-A177-3AD203B41FA5}">
                      <a16:colId xmlns:a16="http://schemas.microsoft.com/office/drawing/2014/main" val="20001"/>
                    </a:ext>
                  </a:extLst>
                </a:gridCol>
                <a:gridCol w="919902">
                  <a:extLst>
                    <a:ext uri="{9D8B030D-6E8A-4147-A177-3AD203B41FA5}">
                      <a16:colId xmlns:a16="http://schemas.microsoft.com/office/drawing/2014/main" val="20002"/>
                    </a:ext>
                  </a:extLst>
                </a:gridCol>
                <a:gridCol w="1277042">
                  <a:extLst>
                    <a:ext uri="{9D8B030D-6E8A-4147-A177-3AD203B41FA5}">
                      <a16:colId xmlns:a16="http://schemas.microsoft.com/office/drawing/2014/main" val="20003"/>
                    </a:ext>
                  </a:extLst>
                </a:gridCol>
                <a:gridCol w="2015581">
                  <a:extLst>
                    <a:ext uri="{9D8B030D-6E8A-4147-A177-3AD203B41FA5}">
                      <a16:colId xmlns:a16="http://schemas.microsoft.com/office/drawing/2014/main" val="20004"/>
                    </a:ext>
                  </a:extLst>
                </a:gridCol>
                <a:gridCol w="2015581">
                  <a:extLst>
                    <a:ext uri="{9D8B030D-6E8A-4147-A177-3AD203B41FA5}">
                      <a16:colId xmlns:a16="http://schemas.microsoft.com/office/drawing/2014/main" val="1043032323"/>
                    </a:ext>
                  </a:extLst>
                </a:gridCol>
                <a:gridCol w="627991">
                  <a:extLst>
                    <a:ext uri="{9D8B030D-6E8A-4147-A177-3AD203B41FA5}">
                      <a16:colId xmlns:a16="http://schemas.microsoft.com/office/drawing/2014/main" val="20005"/>
                    </a:ext>
                  </a:extLst>
                </a:gridCol>
                <a:gridCol w="595510">
                  <a:extLst>
                    <a:ext uri="{9D8B030D-6E8A-4147-A177-3AD203B41FA5}">
                      <a16:colId xmlns:a16="http://schemas.microsoft.com/office/drawing/2014/main" val="656111949"/>
                    </a:ext>
                  </a:extLst>
                </a:gridCol>
                <a:gridCol w="1418398">
                  <a:extLst>
                    <a:ext uri="{9D8B030D-6E8A-4147-A177-3AD203B41FA5}">
                      <a16:colId xmlns:a16="http://schemas.microsoft.com/office/drawing/2014/main" val="569671540"/>
                    </a:ext>
                  </a:extLst>
                </a:gridCol>
              </a:tblGrid>
              <a:tr h="571878">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編號</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姓名</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職稱</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最高學歷</a:t>
                      </a:r>
                      <a:endParaRPr lang="en-US" altLang="zh-TW" sz="1600"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學校系所</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主要經歷</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重要成就</a:t>
                      </a:r>
                      <a:endParaRPr lang="en-US" altLang="zh-TW" sz="1600"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或曾執行計畫經驗</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本業年資</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投入月數</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參與分項計畫及工作項目</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44118">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1</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87866">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2</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87866">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3</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87866">
                <a:tc>
                  <a:txBody>
                    <a:bodyPr/>
                    <a:lstStyle/>
                    <a:p>
                      <a:pPr marL="0" algn="ctr" defTabSz="914400" rtl="0" eaLnBrk="0" latinLnBrk="0" hangingPunct="1">
                        <a:lnSpc>
                          <a:spcPts val="1600"/>
                        </a:lnSpc>
                        <a:spcAft>
                          <a:spcPts val="0"/>
                        </a:spcAft>
                      </a:pP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4</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9179189"/>
                  </a:ext>
                </a:extLst>
              </a:tr>
            </a:tbl>
          </a:graphicData>
        </a:graphic>
      </p:graphicFrame>
      <p:graphicFrame>
        <p:nvGraphicFramePr>
          <p:cNvPr id="11" name="表格 10">
            <a:extLst>
              <a:ext uri="{FF2B5EF4-FFF2-40B4-BE49-F238E27FC236}">
                <a16:creationId xmlns:a16="http://schemas.microsoft.com/office/drawing/2014/main" id="{6D47992F-EE15-A9F0-1A9E-4920AAF72AC7}"/>
              </a:ext>
            </a:extLst>
          </p:cNvPr>
          <p:cNvGraphicFramePr>
            <a:graphicFrameLocks noGrp="1"/>
          </p:cNvGraphicFramePr>
          <p:nvPr>
            <p:extLst>
              <p:ext uri="{D42A27DB-BD31-4B8C-83A1-F6EECF244321}">
                <p14:modId xmlns:p14="http://schemas.microsoft.com/office/powerpoint/2010/main" val="1724019988"/>
              </p:ext>
            </p:extLst>
          </p:nvPr>
        </p:nvGraphicFramePr>
        <p:xfrm>
          <a:off x="973775" y="2585265"/>
          <a:ext cx="10244449" cy="1280381"/>
        </p:xfrm>
        <a:graphic>
          <a:graphicData uri="http://schemas.openxmlformats.org/drawingml/2006/table">
            <a:tbl>
              <a:tblPr firstRow="1" bandRow="1">
                <a:tableStyleId>{7DF18680-E054-41AD-8BC1-D1AEF772440D}</a:tableStyleId>
              </a:tblPr>
              <a:tblGrid>
                <a:gridCol w="1306227">
                  <a:extLst>
                    <a:ext uri="{9D8B030D-6E8A-4147-A177-3AD203B41FA5}">
                      <a16:colId xmlns:a16="http://schemas.microsoft.com/office/drawing/2014/main" val="20001"/>
                    </a:ext>
                  </a:extLst>
                </a:gridCol>
                <a:gridCol w="1306227">
                  <a:extLst>
                    <a:ext uri="{9D8B030D-6E8A-4147-A177-3AD203B41FA5}">
                      <a16:colId xmlns:a16="http://schemas.microsoft.com/office/drawing/2014/main" val="20002"/>
                    </a:ext>
                  </a:extLst>
                </a:gridCol>
                <a:gridCol w="1306227">
                  <a:extLst>
                    <a:ext uri="{9D8B030D-6E8A-4147-A177-3AD203B41FA5}">
                      <a16:colId xmlns:a16="http://schemas.microsoft.com/office/drawing/2014/main" val="20003"/>
                    </a:ext>
                  </a:extLst>
                </a:gridCol>
                <a:gridCol w="1965640">
                  <a:extLst>
                    <a:ext uri="{9D8B030D-6E8A-4147-A177-3AD203B41FA5}">
                      <a16:colId xmlns:a16="http://schemas.microsoft.com/office/drawing/2014/main" val="20004"/>
                    </a:ext>
                  </a:extLst>
                </a:gridCol>
                <a:gridCol w="1890039">
                  <a:extLst>
                    <a:ext uri="{9D8B030D-6E8A-4147-A177-3AD203B41FA5}">
                      <a16:colId xmlns:a16="http://schemas.microsoft.com/office/drawing/2014/main" val="1043032323"/>
                    </a:ext>
                  </a:extLst>
                </a:gridCol>
                <a:gridCol w="1297827">
                  <a:extLst>
                    <a:ext uri="{9D8B030D-6E8A-4147-A177-3AD203B41FA5}">
                      <a16:colId xmlns:a16="http://schemas.microsoft.com/office/drawing/2014/main" val="20005"/>
                    </a:ext>
                  </a:extLst>
                </a:gridCol>
                <a:gridCol w="1172262">
                  <a:extLst>
                    <a:ext uri="{9D8B030D-6E8A-4147-A177-3AD203B41FA5}">
                      <a16:colId xmlns:a16="http://schemas.microsoft.com/office/drawing/2014/main" val="656111949"/>
                    </a:ext>
                  </a:extLst>
                </a:gridCol>
              </a:tblGrid>
              <a:tr h="366804">
                <a:tc gridSpan="7">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計畫研究人力</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單位</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人數</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12918">
                <a:tc gridSpan="4">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學歷</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性別</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待聘人數</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7741">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博士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碩士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學士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專科</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含</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以下</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男性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女性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dirty="0"/>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12918">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44948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u="sng" kern="1200" dirty="0">
                <a:solidFill>
                  <a:srgbClr val="0000FF"/>
                </a:solidFill>
                <a:latin typeface="Times New Roman"/>
                <a:ea typeface="標楷體"/>
              </a:rPr>
              <a:t>五、資源投入情形（經費）</a:t>
            </a:r>
            <a:endParaRPr lang="en-US" altLang="zh-TW" sz="4400" b="1" u="sng" kern="1200" dirty="0">
              <a:solidFill>
                <a:srgbClr val="0000FF"/>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9</a:t>
            </a:fld>
            <a:endParaRPr lang="en-US" sz="1200" b="0" i="0" u="none" strike="noStrike" kern="1200" cap="none" spc="0" baseline="0">
              <a:solidFill>
                <a:srgbClr val="898989"/>
              </a:solidFill>
              <a:uFillTx/>
              <a:latin typeface="Calibri"/>
              <a:ea typeface="新細明體" pitchFamily="18"/>
            </a:endParaRPr>
          </a:p>
        </p:txBody>
      </p:sp>
      <p:graphicFrame>
        <p:nvGraphicFramePr>
          <p:cNvPr id="6" name="表格 5"/>
          <p:cNvGraphicFramePr>
            <a:graphicFrameLocks noGrp="1"/>
          </p:cNvGraphicFramePr>
          <p:nvPr>
            <p:extLst>
              <p:ext uri="{D42A27DB-BD31-4B8C-83A1-F6EECF244321}">
                <p14:modId xmlns:p14="http://schemas.microsoft.com/office/powerpoint/2010/main" val="3748322345"/>
              </p:ext>
            </p:extLst>
          </p:nvPr>
        </p:nvGraphicFramePr>
        <p:xfrm>
          <a:off x="609603" y="1417640"/>
          <a:ext cx="6498774" cy="5102903"/>
        </p:xfrm>
        <a:graphic>
          <a:graphicData uri="http://schemas.openxmlformats.org/drawingml/2006/table">
            <a:tbl>
              <a:tblPr firstRow="1" firstCol="1">
                <a:tableStyleId>{7DF18680-E054-41AD-8BC1-D1AEF772440D}</a:tableStyleId>
              </a:tblPr>
              <a:tblGrid>
                <a:gridCol w="841252">
                  <a:extLst>
                    <a:ext uri="{9D8B030D-6E8A-4147-A177-3AD203B41FA5}">
                      <a16:colId xmlns:a16="http://schemas.microsoft.com/office/drawing/2014/main" val="20000"/>
                    </a:ext>
                  </a:extLst>
                </a:gridCol>
                <a:gridCol w="1775978">
                  <a:extLst>
                    <a:ext uri="{9D8B030D-6E8A-4147-A177-3AD203B41FA5}">
                      <a16:colId xmlns:a16="http://schemas.microsoft.com/office/drawing/2014/main" val="20001"/>
                    </a:ext>
                  </a:extLst>
                </a:gridCol>
                <a:gridCol w="1293848">
                  <a:extLst>
                    <a:ext uri="{9D8B030D-6E8A-4147-A177-3AD203B41FA5}">
                      <a16:colId xmlns:a16="http://schemas.microsoft.com/office/drawing/2014/main" val="20002"/>
                    </a:ext>
                  </a:extLst>
                </a:gridCol>
                <a:gridCol w="1293848">
                  <a:extLst>
                    <a:ext uri="{9D8B030D-6E8A-4147-A177-3AD203B41FA5}">
                      <a16:colId xmlns:a16="http://schemas.microsoft.com/office/drawing/2014/main" val="20003"/>
                    </a:ext>
                  </a:extLst>
                </a:gridCol>
                <a:gridCol w="1293848">
                  <a:extLst>
                    <a:ext uri="{9D8B030D-6E8A-4147-A177-3AD203B41FA5}">
                      <a16:colId xmlns:a16="http://schemas.microsoft.com/office/drawing/2014/main" val="20004"/>
                    </a:ext>
                  </a:extLst>
                </a:gridCol>
              </a:tblGrid>
              <a:tr h="285781">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會計科目</a:t>
                      </a:r>
                    </a:p>
                  </a:txBody>
                  <a:tcPr marL="9824" marR="9824" marT="0" marB="0" anchor="ctr"/>
                </a:tc>
                <a:tc h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政府補助款</a:t>
                      </a:r>
                    </a:p>
                  </a:txBody>
                  <a:tcPr marL="9824" marR="9824" marT="0" marB="0" anchor="ct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公司自籌款</a:t>
                      </a:r>
                    </a:p>
                  </a:txBody>
                  <a:tcPr marL="9824" marR="9824" marT="0" marB="0" anchor="ctr"/>
                </a:tc>
                <a:tc>
                  <a:txBody>
                    <a:bodyPr/>
                    <a:lstStyle/>
                    <a:p>
                      <a:pPr algn="ctr" eaLnBrk="0">
                        <a:lnSpc>
                          <a:spcPct val="100000"/>
                        </a:lnSpc>
                        <a:spcAft>
                          <a:spcPts val="0"/>
                        </a:spcAft>
                      </a:pPr>
                      <a:r>
                        <a:rPr lang="zh-TW" sz="1600">
                          <a:solidFill>
                            <a:schemeClr val="tx1"/>
                          </a:solidFill>
                          <a:latin typeface="標楷體" panose="03000509000000000000" pitchFamily="65" charset="-120"/>
                          <a:ea typeface="標楷體" panose="03000509000000000000" pitchFamily="65" charset="-120"/>
                        </a:rPr>
                        <a:t>合計</a:t>
                      </a:r>
                    </a:p>
                  </a:txBody>
                  <a:tcPr marL="9824" marR="9824" marT="0" marB="0" anchor="ctr"/>
                </a:tc>
                <a:extLst>
                  <a:ext uri="{0D108BD9-81ED-4DB2-BD59-A6C34878D82A}">
                    <a16:rowId xmlns:a16="http://schemas.microsoft.com/office/drawing/2014/main" val="10000"/>
                  </a:ext>
                </a:extLst>
              </a:tr>
              <a:tr h="288034">
                <a:tc rowSpan="4">
                  <a:txBody>
                    <a:bodyPr/>
                    <a:lstStyle/>
                    <a:p>
                      <a:pPr marL="71755" marR="71755" algn="ctr"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人事費</a:t>
                      </a:r>
                    </a:p>
                  </a:txBody>
                  <a:tcPr marL="9824" marR="9824" marT="0" marB="0" anchor="ct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研發人員</a:t>
                      </a: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1"/>
                  </a:ext>
                </a:extLst>
              </a:tr>
              <a:tr h="26807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國際研發人員</a:t>
                      </a: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2"/>
                  </a:ext>
                </a:extLst>
              </a:tr>
              <a:tr h="26807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顧問</a:t>
                      </a: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3"/>
                  </a:ext>
                </a:extLst>
              </a:tr>
              <a:tr h="261677">
                <a:tc v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小計</a:t>
                      </a: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4"/>
                  </a:ext>
                </a:extLst>
              </a:tr>
              <a:tr h="275232">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消耗性器材及原材料費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5"/>
                  </a:ext>
                </a:extLst>
              </a:tr>
              <a:tr h="294810">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研發設備使用費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6"/>
                  </a:ext>
                </a:extLst>
              </a:tr>
              <a:tr h="274856">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4.</a:t>
                      </a:r>
                      <a:r>
                        <a:rPr lang="zh-TW" sz="1600" dirty="0">
                          <a:solidFill>
                            <a:schemeClr val="tx1"/>
                          </a:solidFill>
                          <a:latin typeface="標楷體" panose="03000509000000000000" pitchFamily="65" charset="-120"/>
                          <a:ea typeface="標楷體" panose="03000509000000000000" pitchFamily="65" charset="-120"/>
                        </a:rPr>
                        <a:t>研發設備維護費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7"/>
                  </a:ext>
                </a:extLst>
              </a:tr>
              <a:tr h="523354">
                <a:tc rowSpan="6">
                  <a:txBody>
                    <a:bodyPr/>
                    <a:lstStyle/>
                    <a:p>
                      <a:pPr marL="71755" marR="71755" algn="ctr"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5.</a:t>
                      </a:r>
                      <a:r>
                        <a:rPr lang="zh-TW" sz="1600" dirty="0">
                          <a:solidFill>
                            <a:schemeClr val="tx1"/>
                          </a:solidFill>
                          <a:latin typeface="標楷體" panose="03000509000000000000" pitchFamily="65" charset="-120"/>
                          <a:ea typeface="標楷體" panose="03000509000000000000" pitchFamily="65" charset="-120"/>
                        </a:rPr>
                        <a:t>技術移轉</a:t>
                      </a:r>
                      <a:r>
                        <a:rPr lang="zh-TW" altLang="en-US" sz="1600" dirty="0">
                          <a:solidFill>
                            <a:schemeClr val="tx1"/>
                          </a:solidFill>
                          <a:latin typeface="標楷體" panose="03000509000000000000" pitchFamily="65" charset="-120"/>
                          <a:ea typeface="標楷體" panose="03000509000000000000" pitchFamily="65" charset="-120"/>
                        </a:rPr>
                        <a:t>及</a:t>
                      </a:r>
                      <a:r>
                        <a:rPr lang="zh-TW" altLang="en-US" sz="1600" dirty="0">
                          <a:solidFill>
                            <a:srgbClr val="FF0000"/>
                          </a:solidFill>
                          <a:latin typeface="標楷體" panose="03000509000000000000" pitchFamily="65" charset="-120"/>
                          <a:ea typeface="標楷體" panose="03000509000000000000" pitchFamily="65" charset="-120"/>
                        </a:rPr>
                        <a:t>委託</a:t>
                      </a:r>
                      <a:r>
                        <a:rPr lang="zh-TW" sz="1600" dirty="0">
                          <a:solidFill>
                            <a:schemeClr val="tx1"/>
                          </a:solidFill>
                          <a:latin typeface="標楷體" panose="03000509000000000000" pitchFamily="65" charset="-120"/>
                          <a:ea typeface="標楷體" panose="03000509000000000000" pitchFamily="65" charset="-120"/>
                        </a:rPr>
                        <a:t>費</a:t>
                      </a:r>
                    </a:p>
                  </a:txBody>
                  <a:tcPr marL="9824" marR="9824" marT="0" marB="0" anchor="ct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技術或智慧財產權購買費</a:t>
                      </a:r>
                    </a:p>
                  </a:txBody>
                  <a:tcPr marL="9824" marR="9824" marT="0" marB="0" anchor="ctr"/>
                </a:tc>
                <a:tc>
                  <a:txBody>
                    <a:bodyPr/>
                    <a:lstStyle/>
                    <a:p>
                      <a:pPr marL="632460" marR="74930" indent="-57150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8"/>
                  </a:ext>
                </a:extLst>
              </a:tr>
              <a:tr h="314013">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委託研究費</a:t>
                      </a: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09"/>
                  </a:ext>
                </a:extLst>
              </a:tr>
              <a:tr h="294435">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委託勞務費</a:t>
                      </a: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0"/>
                  </a:ext>
                </a:extLst>
              </a:tr>
              <a:tr h="340368">
                <a:tc vMerge="1">
                  <a:txBody>
                    <a:bodyPr/>
                    <a:lstStyle/>
                    <a:p>
                      <a:endParaRPr lang="zh-TW" altLang="en-US"/>
                    </a:p>
                  </a:txBody>
                  <a:tcPr/>
                </a:tc>
                <a:tc>
                  <a:txBody>
                    <a:bodyPr/>
                    <a:lstStyle/>
                    <a:p>
                      <a:pPr algn="just"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(4)</a:t>
                      </a:r>
                      <a:r>
                        <a:rPr lang="zh-TW" sz="1600">
                          <a:solidFill>
                            <a:schemeClr val="tx1"/>
                          </a:solidFill>
                          <a:latin typeface="標楷體" panose="03000509000000000000" pitchFamily="65" charset="-120"/>
                          <a:ea typeface="標楷體" panose="03000509000000000000" pitchFamily="65" charset="-120"/>
                        </a:rPr>
                        <a:t>委託設計費</a:t>
                      </a: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1"/>
                  </a:ext>
                </a:extLst>
              </a:tr>
              <a:tr h="34036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(5)</a:t>
                      </a:r>
                      <a:r>
                        <a:rPr lang="zh-TW" sz="1600" dirty="0">
                          <a:solidFill>
                            <a:schemeClr val="tx1"/>
                          </a:solidFill>
                          <a:latin typeface="標楷體" panose="03000509000000000000" pitchFamily="65" charset="-120"/>
                          <a:ea typeface="標楷體" panose="03000509000000000000" pitchFamily="65" charset="-120"/>
                        </a:rPr>
                        <a:t>委託諮詢費</a:t>
                      </a: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2"/>
                  </a:ext>
                </a:extLst>
              </a:tr>
              <a:tr h="268078">
                <a:tc v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小計</a:t>
                      </a:r>
                    </a:p>
                  </a:txBody>
                  <a:tcPr marL="9824" marR="9824" marT="0" marB="0" anchor="ct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3"/>
                  </a:ext>
                </a:extLst>
              </a:tr>
              <a:tr h="268832">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6.</a:t>
                      </a:r>
                      <a:r>
                        <a:rPr lang="zh-TW" sz="1600" dirty="0">
                          <a:solidFill>
                            <a:schemeClr val="tx1"/>
                          </a:solidFill>
                          <a:latin typeface="標楷體" panose="03000509000000000000" pitchFamily="65" charset="-120"/>
                          <a:ea typeface="標楷體" panose="03000509000000000000" pitchFamily="65" charset="-120"/>
                        </a:rPr>
                        <a:t>國內差旅費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4"/>
                  </a:ext>
                </a:extLst>
              </a:tr>
              <a:tr h="261677">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合　　　計</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 </a:t>
                      </a:r>
                      <a:endParaRPr lang="zh-TW" sz="1600">
                        <a:solidFill>
                          <a:schemeClr val="tx1"/>
                        </a:solidFill>
                        <a:latin typeface="標楷體" panose="03000509000000000000" pitchFamily="65" charset="-12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 </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extLst>
                  <a:ext uri="{0D108BD9-81ED-4DB2-BD59-A6C34878D82A}">
                    <a16:rowId xmlns:a16="http://schemas.microsoft.com/office/drawing/2014/main" val="10015"/>
                  </a:ext>
                </a:extLst>
              </a:tr>
              <a:tr h="275232">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百　分　比</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a:t>
                      </a:r>
                    </a:p>
                  </a:txBody>
                  <a:tcPr marL="9824" marR="9824" marT="0" marB="0" anchor="ctr"/>
                </a:tc>
                <a:tc>
                  <a:txBody>
                    <a:bodyPr/>
                    <a:lstStyle/>
                    <a:p>
                      <a:pPr marL="48895" marR="86995" indent="13970" algn="r" eaLnBrk="0">
                        <a:lnSpc>
                          <a:spcPct val="100000"/>
                        </a:lnSpc>
                        <a:spcAft>
                          <a:spcPts val="0"/>
                        </a:spcAft>
                      </a:pPr>
                      <a:r>
                        <a:rPr lang="zh-TW" sz="1600">
                          <a:solidFill>
                            <a:schemeClr val="tx1"/>
                          </a:solidFill>
                          <a:latin typeface="標楷體" panose="03000509000000000000" pitchFamily="65" charset="-120"/>
                          <a:ea typeface="標楷體" panose="03000509000000000000" pitchFamily="65" charset="-120"/>
                        </a:rPr>
                        <a:t>％</a:t>
                      </a:r>
                    </a:p>
                  </a:txBody>
                  <a:tcPr marL="9824" marR="9824" marT="0" marB="0" anchor="ctr"/>
                </a:tc>
                <a:tc>
                  <a:txBody>
                    <a:bodyPr/>
                    <a:lstStyle/>
                    <a:p>
                      <a:pPr marL="638810" marR="99060" indent="-601980" algn="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a:t>
                      </a:r>
                    </a:p>
                  </a:txBody>
                  <a:tcPr marL="9824" marR="9824" marT="0" marB="0" anchor="ctr"/>
                </a:tc>
                <a:extLst>
                  <a:ext uri="{0D108BD9-81ED-4DB2-BD59-A6C34878D82A}">
                    <a16:rowId xmlns:a16="http://schemas.microsoft.com/office/drawing/2014/main" val="10016"/>
                  </a:ext>
                </a:extLst>
              </a:tr>
            </a:tbl>
          </a:graphicData>
        </a:graphic>
      </p:graphicFrame>
      <p:sp>
        <p:nvSpPr>
          <p:cNvPr id="7" name="矩形 6"/>
          <p:cNvSpPr/>
          <p:nvPr/>
        </p:nvSpPr>
        <p:spPr>
          <a:xfrm>
            <a:off x="5230940" y="1140641"/>
            <a:ext cx="1877437" cy="276999"/>
          </a:xfrm>
          <a:prstGeom prst="rect">
            <a:avLst/>
          </a:prstGeom>
        </p:spPr>
        <p:txBody>
          <a:bodyPr wrap="none">
            <a:spAutoFit/>
          </a:bodyPr>
          <a:lstStyle/>
          <a:p>
            <a:r>
              <a:rPr lang="zh-TW" altLang="zh-TW" sz="1200" dirty="0">
                <a:latin typeface="標楷體" panose="03000509000000000000" pitchFamily="65" charset="-120"/>
                <a:ea typeface="標楷體" panose="03000509000000000000" pitchFamily="65" charset="-120"/>
                <a:cs typeface="Times New Roman" panose="02020603050405020304" pitchFamily="18" charset="0"/>
              </a:rPr>
              <a:t>請以</a:t>
            </a:r>
            <a:r>
              <a:rPr lang="zh-TW" altLang="zh-TW" sz="12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rPr>
              <a:t>整數千元</a:t>
            </a:r>
            <a:r>
              <a:rPr lang="zh-TW" altLang="zh-TW" sz="1200" dirty="0">
                <a:latin typeface="標楷體" panose="03000509000000000000" pitchFamily="65" charset="-120"/>
                <a:ea typeface="標楷體" panose="03000509000000000000" pitchFamily="65" charset="-120"/>
                <a:cs typeface="Times New Roman" panose="02020603050405020304" pitchFamily="18" charset="0"/>
              </a:rPr>
              <a:t>為單位</a:t>
            </a:r>
            <a:r>
              <a:rPr lang="zh-TW" altLang="en-US" sz="1200" dirty="0">
                <a:latin typeface="標楷體" panose="03000509000000000000" pitchFamily="65" charset="-120"/>
                <a:ea typeface="標楷體" panose="03000509000000000000" pitchFamily="65" charset="-120"/>
                <a:cs typeface="Times New Roman" panose="02020603050405020304" pitchFamily="18" charset="0"/>
              </a:rPr>
              <a:t>編列</a:t>
            </a:r>
            <a:endParaRPr lang="zh-TW" altLang="en-US" sz="1200" dirty="0">
              <a:latin typeface="標楷體" panose="03000509000000000000" pitchFamily="65" charset="-120"/>
              <a:ea typeface="標楷體" panose="03000509000000000000" pitchFamily="65" charset="-120"/>
            </a:endParaRPr>
          </a:p>
        </p:txBody>
      </p:sp>
      <p:sp>
        <p:nvSpPr>
          <p:cNvPr id="9" name="矩形 8"/>
          <p:cNvSpPr/>
          <p:nvPr/>
        </p:nvSpPr>
        <p:spPr>
          <a:xfrm>
            <a:off x="7387332" y="2049998"/>
            <a:ext cx="4107982" cy="4081117"/>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sng" strike="noStrike" kern="1200" cap="none" spc="0" baseline="0" dirty="0">
                <a:solidFill>
                  <a:srgbClr val="0000FF"/>
                </a:solidFill>
                <a:uFillTx/>
                <a:latin typeface="Times New Roman"/>
                <a:ea typeface="標楷體"/>
              </a:rPr>
              <a:t>提醒</a:t>
            </a:r>
            <a:r>
              <a:rPr lang="zh-TW" altLang="en-US" b="1" u="sng" dirty="0">
                <a:solidFill>
                  <a:srgbClr val="0000FF"/>
                </a:solidFill>
                <a:latin typeface="Times New Roman"/>
                <a:ea typeface="標楷體"/>
              </a:rPr>
              <a:t>：</a:t>
            </a:r>
            <a:endParaRPr lang="en-US" sz="1800" b="1" i="0" u="sng" strike="noStrike" kern="1200" cap="none" spc="0" baseline="0" dirty="0">
              <a:solidFill>
                <a:srgbClr val="0000FF"/>
              </a:solidFill>
              <a:uFillTx/>
              <a:latin typeface="Times New Roman"/>
              <a:ea typeface="標楷體"/>
            </a:endParaRP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補助款不得超過計畫總經費 </a:t>
            </a:r>
            <a:r>
              <a:rPr lang="en-US" altLang="zh-TW" b="1" u="sng" dirty="0">
                <a:solidFill>
                  <a:srgbClr val="0000FF"/>
                </a:solidFill>
                <a:latin typeface="Times New Roman"/>
                <a:ea typeface="標楷體"/>
              </a:rPr>
              <a:t>50%</a:t>
            </a:r>
            <a:r>
              <a:rPr lang="zh-TW" altLang="en-US" b="1" u="sng" dirty="0">
                <a:solidFill>
                  <a:srgbClr val="0000FF"/>
                </a:solidFill>
                <a:latin typeface="Times New Roman"/>
                <a:ea typeface="標楷體"/>
              </a:rPr>
              <a:t>，即自籌款之編列應大於或等於補助款金額。且為避免申請企業因執行計畫造成公司財務困難，所申請之自籌款部分，應小於或等於公司實收資本額（亦即補助款≦自籌款≦實收資本額），倘若所申請之自籌款部分大於公司實收資本額時，請提出適度之財務規劃證明以利計畫之執行。</a:t>
            </a: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請依附件Ｃ、會計科目及編列原則進行編列。</a:t>
            </a:r>
          </a:p>
        </p:txBody>
      </p:sp>
    </p:spTree>
    <p:extLst>
      <p:ext uri="{BB962C8B-B14F-4D97-AF65-F5344CB8AC3E}">
        <p14:creationId xmlns:p14="http://schemas.microsoft.com/office/powerpoint/2010/main" val="404063847"/>
      </p:ext>
    </p:extLst>
  </p:cSld>
  <p:clrMapOvr>
    <a:masterClrMapping/>
  </p:clrMapOvr>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5506</TotalTime>
  <Words>1658</Words>
  <Application>Microsoft Office PowerPoint</Application>
  <PresentationFormat>寬螢幕</PresentationFormat>
  <Paragraphs>342</Paragraphs>
  <Slides>12</Slides>
  <Notes>2</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12</vt:i4>
      </vt:variant>
    </vt:vector>
  </HeadingPairs>
  <TitlesOfParts>
    <vt:vector size="17" baseType="lpstr">
      <vt:lpstr>標楷體</vt:lpstr>
      <vt:lpstr>Arial</vt:lpstr>
      <vt:lpstr>Calibri</vt:lpstr>
      <vt:lpstr>Times New Roman</vt:lpstr>
      <vt:lpstr>1_Office 佈景主題</vt:lpstr>
      <vt:lpstr>PowerPoint 簡報</vt:lpstr>
      <vt:lpstr>簡報大綱</vt:lpstr>
      <vt:lpstr>一、公司概況</vt:lpstr>
      <vt:lpstr>二、計畫創新性與競爭力分析</vt:lpstr>
      <vt:lpstr>三、實施方式</vt:lpstr>
      <vt:lpstr>四、預定進度及查核點</vt:lpstr>
      <vt:lpstr>四、預定進度及查核點</vt:lpstr>
      <vt:lpstr>五、資源投入情形（人力）</vt:lpstr>
      <vt:lpstr>五、資源投入情形（經費）</vt:lpstr>
      <vt:lpstr>六、預期效益</vt:lpstr>
      <vt:lpstr>七、審查意見回覆</vt:lpstr>
      <vt:lpstr>八、附件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吳唯禎</dc:creator>
  <cp:lastModifiedBy>kawi Tan</cp:lastModifiedBy>
  <cp:revision>142</cp:revision>
  <cp:lastPrinted>2022-12-06T09:14:34Z</cp:lastPrinted>
  <dcterms:created xsi:type="dcterms:W3CDTF">2022-03-04T08:42:22Z</dcterms:created>
  <dcterms:modified xsi:type="dcterms:W3CDTF">2025-06-29T07:07:12Z</dcterms:modified>
</cp:coreProperties>
</file>